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79" r:id="rId2"/>
    <p:sldId id="257" r:id="rId3"/>
    <p:sldId id="259" r:id="rId4"/>
    <p:sldId id="260" r:id="rId5"/>
    <p:sldId id="267" r:id="rId6"/>
    <p:sldId id="268" r:id="rId7"/>
    <p:sldId id="459" r:id="rId8"/>
    <p:sldId id="272" r:id="rId9"/>
    <p:sldId id="274" r:id="rId10"/>
    <p:sldId id="278" r:id="rId11"/>
    <p:sldId id="277" r:id="rId12"/>
    <p:sldId id="276" r:id="rId13"/>
    <p:sldId id="275" r:id="rId14"/>
    <p:sldId id="280" r:id="rId15"/>
    <p:sldId id="279" r:id="rId16"/>
    <p:sldId id="273" r:id="rId17"/>
    <p:sldId id="293" r:id="rId18"/>
    <p:sldId id="27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4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445" r:id="rId44"/>
    <p:sldId id="349" r:id="rId45"/>
    <p:sldId id="350" r:id="rId46"/>
    <p:sldId id="351" r:id="rId47"/>
    <p:sldId id="352" r:id="rId48"/>
    <p:sldId id="353" r:id="rId49"/>
    <p:sldId id="354" r:id="rId50"/>
    <p:sldId id="355" r:id="rId51"/>
    <p:sldId id="356" r:id="rId52"/>
    <p:sldId id="357" r:id="rId53"/>
    <p:sldId id="358" r:id="rId54"/>
    <p:sldId id="359" r:id="rId55"/>
    <p:sldId id="360" r:id="rId56"/>
    <p:sldId id="446" r:id="rId57"/>
    <p:sldId id="361" r:id="rId58"/>
    <p:sldId id="362" r:id="rId59"/>
    <p:sldId id="363" r:id="rId60"/>
    <p:sldId id="364" r:id="rId61"/>
    <p:sldId id="365" r:id="rId62"/>
    <p:sldId id="366" r:id="rId63"/>
    <p:sldId id="367" r:id="rId64"/>
    <p:sldId id="368" r:id="rId65"/>
    <p:sldId id="369" r:id="rId66"/>
    <p:sldId id="370" r:id="rId67"/>
    <p:sldId id="371" r:id="rId68"/>
    <p:sldId id="372" r:id="rId69"/>
    <p:sldId id="447" r:id="rId70"/>
    <p:sldId id="448" r:id="rId71"/>
    <p:sldId id="451" r:id="rId72"/>
    <p:sldId id="453" r:id="rId73"/>
    <p:sldId id="452" r:id="rId74"/>
    <p:sldId id="454" r:id="rId75"/>
    <p:sldId id="455" r:id="rId76"/>
    <p:sldId id="456" r:id="rId77"/>
    <p:sldId id="457" r:id="rId78"/>
    <p:sldId id="458" r:id="rId79"/>
    <p:sldId id="461" r:id="rId80"/>
    <p:sldId id="462" r:id="rId81"/>
    <p:sldId id="463" r:id="rId82"/>
    <p:sldId id="464" r:id="rId83"/>
    <p:sldId id="471" r:id="rId84"/>
    <p:sldId id="472" r:id="rId85"/>
    <p:sldId id="473" r:id="rId86"/>
    <p:sldId id="474" r:id="rId87"/>
    <p:sldId id="476" r:id="rId88"/>
    <p:sldId id="475" r:id="rId89"/>
    <p:sldId id="477" r:id="rId90"/>
    <p:sldId id="465" r:id="rId91"/>
    <p:sldId id="467" r:id="rId92"/>
    <p:sldId id="468" r:id="rId93"/>
    <p:sldId id="469" r:id="rId94"/>
    <p:sldId id="470" r:id="rId95"/>
    <p:sldId id="478" r:id="rId9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00"/>
    <a:srgbClr val="643D16"/>
    <a:srgbClr val="336600"/>
    <a:srgbClr val="EF9511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66" d="100"/>
          <a:sy n="66" d="100"/>
        </p:scale>
        <p:origin x="-1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893A9-6C1D-4135-BB09-EEC818851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C004-099F-44C3-B7C5-1138F3EED6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8A1DC-4A97-4389-A92A-BE35EAF79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009D-5570-492D-A66E-103D27AF4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13CC3-11A6-43B8-96FD-6124FD353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BB802-5721-436F-B675-C99E7332E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B6372-F940-4430-B72C-C3EE4A441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D765C-F865-42B0-962D-99C6FA2EA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CBA66-B114-4F82-AD80-CEE59EB47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06182-C92E-43F5-A83E-BBFC16FDE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DB114-915C-49B4-8431-F65E2369D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C0455AB-9B04-42AF-8A19-22F46EE35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3" r:id="rId4"/>
    <p:sldLayoutId id="2147483819" r:id="rId5"/>
    <p:sldLayoutId id="2147483814" r:id="rId6"/>
    <p:sldLayoutId id="2147483820" r:id="rId7"/>
    <p:sldLayoutId id="2147483821" r:id="rId8"/>
    <p:sldLayoutId id="2147483822" r:id="rId9"/>
    <p:sldLayoutId id="2147483815" r:id="rId10"/>
    <p:sldLayoutId id="21474838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hyperlink" Target="http://www.library.tver.ru/tverbook/nemchinov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ru/DETEKTIWY/CHRISTIE/" TargetMode="External"/><Relationship Id="rId2" Type="http://schemas.openxmlformats.org/officeDocument/2006/relationships/hyperlink" Target="http://kuprin.de/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hyperlink" Target="http://www.litera.ru/stixiya/authors/ryleev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era.ru/stixiya/authors/esenin.html" TargetMode="External"/><Relationship Id="rId7" Type="http://schemas.openxmlformats.org/officeDocument/2006/relationships/slide" Target="slide4.xml"/><Relationship Id="rId2" Type="http://schemas.openxmlformats.org/officeDocument/2006/relationships/hyperlink" Target="http://sergeiesenin.nm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.ru/DETEKTIWY/FRENSIS/" TargetMode="External"/><Relationship Id="rId5" Type="http://schemas.openxmlformats.org/officeDocument/2006/relationships/hyperlink" Target="http://www.ozon.ru/context/detail/id/249512/" TargetMode="External"/><Relationship Id="rId4" Type="http://schemas.openxmlformats.org/officeDocument/2006/relationships/hyperlink" Target="http://www.litera.ru/stixiya/authors/belyj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styor.ru/biography/?n=58" TargetMode="External"/><Relationship Id="rId2" Type="http://schemas.openxmlformats.org/officeDocument/2006/relationships/hyperlink" Target="http://www.litera.ru/stixiya/authors/bagrickij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hyperlink" Target="http://www.lib.ru/STIVENSON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lib.ru/KIPLING/" TargetMode="External"/><Relationship Id="rId2" Type="http://schemas.openxmlformats.org/officeDocument/2006/relationships/hyperlink" Target="http://www.bibliogid.ru/authors/pisateli/kipling-6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9.xml"/><Relationship Id="rId3" Type="http://schemas.openxmlformats.org/officeDocument/2006/relationships/slide" Target="slide19.xml"/><Relationship Id="rId7" Type="http://schemas.openxmlformats.org/officeDocument/2006/relationships/slide" Target="slide23.xml"/><Relationship Id="rId12" Type="http://schemas.openxmlformats.org/officeDocument/2006/relationships/slide" Target="slide28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11" Type="http://schemas.openxmlformats.org/officeDocument/2006/relationships/slide" Target="slide27.xml"/><Relationship Id="rId5" Type="http://schemas.openxmlformats.org/officeDocument/2006/relationships/slide" Target="slide21.xml"/><Relationship Id="rId10" Type="http://schemas.openxmlformats.org/officeDocument/2006/relationships/slide" Target="slide26.xml"/><Relationship Id="rId4" Type="http://schemas.openxmlformats.org/officeDocument/2006/relationships/slide" Target="slide20.xml"/><Relationship Id="rId9" Type="http://schemas.openxmlformats.org/officeDocument/2006/relationships/slide" Target="slide25.xml"/><Relationship Id="rId1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uk.net/cgi-bin/az/aut_inf.cgi?aut_id=789" TargetMode="External"/><Relationship Id="rId2" Type="http://schemas.openxmlformats.org/officeDocument/2006/relationships/hyperlink" Target="http://www.litera.ru/stixiya/authors/mandelshtam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hyperlink" Target="http://www.azbuk.net/cgi-bin/az/aut_inf.cgi?aut_id=812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hyperlink" Target="http://www.azbuk.net/cgi-bin/az/aut_inf.cgi?aut_id=91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m.mars-x.ru/" TargetMode="External"/><Relationship Id="rId2" Type="http://schemas.openxmlformats.org/officeDocument/2006/relationships/hyperlink" Target="http://www.lem.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hyperlink" Target="http://www.lib.ru/INOFANT/UELS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hyperlink" Target="http://www.lib.ru/RUSS_DETEKTIW/SEMENOW_YU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ru/LITRA/DOSTOEWSKIJ/" TargetMode="External"/><Relationship Id="rId2" Type="http://schemas.openxmlformats.org/officeDocument/2006/relationships/hyperlink" Target="http://www.geocities.com/Athens/Ithaca/3880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lib.ru/DETEKTIWY/CHEJZ/" TargetMode="External"/><Relationship Id="rId3" Type="http://schemas.openxmlformats.org/officeDocument/2006/relationships/hyperlink" Target="http://www.litera.ru/stixiya/authors/nekrasov.html" TargetMode="External"/><Relationship Id="rId7" Type="http://schemas.openxmlformats.org/officeDocument/2006/relationships/hyperlink" Target="http://oz.by/people/more901428.html" TargetMode="External"/><Relationship Id="rId2" Type="http://schemas.openxmlformats.org/officeDocument/2006/relationships/hyperlink" Target="http://ivanov.dax.ru/alexander_ivanov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.ru/RUSSLIT/FADEEW/" TargetMode="External"/><Relationship Id="rId5" Type="http://schemas.openxmlformats.org/officeDocument/2006/relationships/hyperlink" Target="http://hronos.km.ru/biograf/fadeev.html" TargetMode="External"/><Relationship Id="rId4" Type="http://schemas.openxmlformats.org/officeDocument/2006/relationships/hyperlink" Target="http://www.litera.ru/stixiya/authors/karamzin.html" TargetMode="External"/><Relationship Id="rId9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6.xml"/><Relationship Id="rId5" Type="http://schemas.openxmlformats.org/officeDocument/2006/relationships/slide" Target="slide43.xml"/><Relationship Id="rId4" Type="http://schemas.openxmlformats.org/officeDocument/2006/relationships/slide" Target="slide30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13" Type="http://schemas.openxmlformats.org/officeDocument/2006/relationships/slide" Target="slide42.xml"/><Relationship Id="rId3" Type="http://schemas.openxmlformats.org/officeDocument/2006/relationships/slide" Target="slide32.xml"/><Relationship Id="rId7" Type="http://schemas.openxmlformats.org/officeDocument/2006/relationships/slide" Target="slide36.xml"/><Relationship Id="rId12" Type="http://schemas.openxmlformats.org/officeDocument/2006/relationships/slide" Target="slide41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11" Type="http://schemas.openxmlformats.org/officeDocument/2006/relationships/slide" Target="slide40.xml"/><Relationship Id="rId5" Type="http://schemas.openxmlformats.org/officeDocument/2006/relationships/slide" Target="slide34.xml"/><Relationship Id="rId10" Type="http://schemas.openxmlformats.org/officeDocument/2006/relationships/slide" Target="slide39.xml"/><Relationship Id="rId4" Type="http://schemas.openxmlformats.org/officeDocument/2006/relationships/slide" Target="slide33.xml"/><Relationship Id="rId9" Type="http://schemas.openxmlformats.org/officeDocument/2006/relationships/slide" Target="slide38.xml"/><Relationship Id="rId14" Type="http://schemas.openxmlformats.org/officeDocument/2006/relationships/slide" Target="slide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hyperlink" Target="http://www.azbuk.net/cgi-bin/az/aut_inf.cgi?aut_id=883" TargetMode="External"/><Relationship Id="rId7" Type="http://schemas.openxmlformats.org/officeDocument/2006/relationships/hyperlink" Target="http://www.azbuk.net/cgi-bin/az/aut_inf.cgi?aut_id=815" TargetMode="External"/><Relationship Id="rId2" Type="http://schemas.openxmlformats.org/officeDocument/2006/relationships/hyperlink" Target="http://www.tolkien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.ru/CARROLL/" TargetMode="External"/><Relationship Id="rId5" Type="http://schemas.openxmlformats.org/officeDocument/2006/relationships/hyperlink" Target="http://www.azbuk.net/cgi-bin/az/aut_inf.cgi?aut_id=766" TargetMode="External"/><Relationship Id="rId4" Type="http://schemas.openxmlformats.org/officeDocument/2006/relationships/hyperlink" Target="http://lantel.okrtelecom.ru/lib/win/MILN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hyperlink" Target="http://www.twbookmark.com/features/sidneysheldon/index.html" TargetMode="External"/><Relationship Id="rId7" Type="http://schemas.openxmlformats.org/officeDocument/2006/relationships/hyperlink" Target="http://www.lib.ru/INOOLD/GUGO/" TargetMode="External"/><Relationship Id="rId2" Type="http://schemas.openxmlformats.org/officeDocument/2006/relationships/hyperlink" Target="http://www.azbuk.net/cgi-bin/az/aut_inf.cgi?aut_id=96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rary.tver.ru/gugo/" TargetMode="External"/><Relationship Id="rId5" Type="http://schemas.openxmlformats.org/officeDocument/2006/relationships/hyperlink" Target="http://www.azbuk.net/cgi-bin/az/aut_inf.cgi?aut_id=354" TargetMode="External"/><Relationship Id="rId4" Type="http://schemas.openxmlformats.org/officeDocument/2006/relationships/hyperlink" Target="http://www.azbuk.net/cgi-bin/az/aut_inf.cgi?aut_id=1971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ru/INOOLD/DUMA/" TargetMode="External"/><Relationship Id="rId2" Type="http://schemas.openxmlformats.org/officeDocument/2006/relationships/hyperlink" Target="http://www.library.tver.ru/tverbook/karasev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tera.ru/stixiya/authors/cvetaeva.html" TargetMode="External"/><Relationship Id="rId3" Type="http://schemas.openxmlformats.org/officeDocument/2006/relationships/hyperlink" Target="http://www.lib.ru/LITRA/TOLSTOJ_A_K/" TargetMode="External"/><Relationship Id="rId7" Type="http://schemas.openxmlformats.org/officeDocument/2006/relationships/hyperlink" Target="http://vvv.srcc.msu.su/asa/lit/mc.html" TargetMode="External"/><Relationship Id="rId2" Type="http://schemas.openxmlformats.org/officeDocument/2006/relationships/hyperlink" Target="http://www.neuch.ru/bio/a38_p0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.ru/KING/" TargetMode="External"/><Relationship Id="rId11" Type="http://schemas.openxmlformats.org/officeDocument/2006/relationships/slide" Target="slide30.xml"/><Relationship Id="rId5" Type="http://schemas.openxmlformats.org/officeDocument/2006/relationships/hyperlink" Target="http://www.stephenking.ru/" TargetMode="External"/><Relationship Id="rId10" Type="http://schemas.openxmlformats.org/officeDocument/2006/relationships/hyperlink" Target="http://reading-room.narod.ru/authors/Servantes.html" TargetMode="External"/><Relationship Id="rId4" Type="http://schemas.openxmlformats.org/officeDocument/2006/relationships/hyperlink" Target="http://www.lib.ru/INPROZ/OGENRI/" TargetMode="External"/><Relationship Id="rId9" Type="http://schemas.openxmlformats.org/officeDocument/2006/relationships/hyperlink" Target="http://mediapolis.com.ru/alphabet/s/cervantes_saavedra_miguel/cervantes_saavedra_miguel.ht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3.xml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5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hyperlink" Target="http://www.litera.ru/stixiya/authors/marshak.html" TargetMode="External"/><Relationship Id="rId7" Type="http://schemas.openxmlformats.org/officeDocument/2006/relationships/hyperlink" Target="http://pelevin.nov.ru/" TargetMode="External"/><Relationship Id="rId2" Type="http://schemas.openxmlformats.org/officeDocument/2006/relationships/hyperlink" Target="http://www.litera.ru/stixiya/authors/bestuzhev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.ru/LINDGREN/" TargetMode="External"/><Relationship Id="rId5" Type="http://schemas.openxmlformats.org/officeDocument/2006/relationships/hyperlink" Target="http://www.bibliogid.ru/authors/pisateli/lindgren" TargetMode="External"/><Relationship Id="rId4" Type="http://schemas.openxmlformats.org/officeDocument/2006/relationships/hyperlink" Target="http://vonnegut.by.ru/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fantastika.by.ru/eng/klark.shtml" TargetMode="External"/><Relationship Id="rId2" Type="http://schemas.openxmlformats.org/officeDocument/2006/relationships/hyperlink" Target="http://justlife.narod.ru/geine/geine01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13" Type="http://schemas.openxmlformats.org/officeDocument/2006/relationships/slide" Target="slide55.xml"/><Relationship Id="rId3" Type="http://schemas.openxmlformats.org/officeDocument/2006/relationships/slide" Target="slide45.xml"/><Relationship Id="rId7" Type="http://schemas.openxmlformats.org/officeDocument/2006/relationships/slide" Target="slide49.xml"/><Relationship Id="rId12" Type="http://schemas.openxmlformats.org/officeDocument/2006/relationships/slide" Target="slide54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8.xml"/><Relationship Id="rId11" Type="http://schemas.openxmlformats.org/officeDocument/2006/relationships/slide" Target="slide53.xml"/><Relationship Id="rId5" Type="http://schemas.openxmlformats.org/officeDocument/2006/relationships/slide" Target="slide47.xml"/><Relationship Id="rId10" Type="http://schemas.openxmlformats.org/officeDocument/2006/relationships/slide" Target="slide52.xml"/><Relationship Id="rId4" Type="http://schemas.openxmlformats.org/officeDocument/2006/relationships/slide" Target="slide46.xml"/><Relationship Id="rId9" Type="http://schemas.openxmlformats.org/officeDocument/2006/relationships/slide" Target="slide51.xml"/><Relationship Id="rId14" Type="http://schemas.openxmlformats.org/officeDocument/2006/relationships/slide" Target="slide3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vysotsky.zvuki.ru/" TargetMode="External"/><Relationship Id="rId3" Type="http://schemas.openxmlformats.org/officeDocument/2006/relationships/hyperlink" Target="http://m71.by.ru/rus_classic/alexey_tolstoy/" TargetMode="External"/><Relationship Id="rId7" Type="http://schemas.openxmlformats.org/officeDocument/2006/relationships/hyperlink" Target="http://www.kulichki.com/vv/" TargetMode="External"/><Relationship Id="rId2" Type="http://schemas.openxmlformats.org/officeDocument/2006/relationships/hyperlink" Target="http://portaalchik.narod.ru/tolstoyA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zbuk.net/cgi-bin/az/aut_inf.cgi?aut_id=779" TargetMode="External"/><Relationship Id="rId5" Type="http://schemas.openxmlformats.org/officeDocument/2006/relationships/hyperlink" Target="http://www.azbuk.net/cgi-bin/az/aut_inf.cgi?aut_id=673" TargetMode="External"/><Relationship Id="rId10" Type="http://schemas.openxmlformats.org/officeDocument/2006/relationships/slide" Target="slide43.xml"/><Relationship Id="rId4" Type="http://schemas.openxmlformats.org/officeDocument/2006/relationships/hyperlink" Target="http://www.1001skazka.com/talehtml/perro.html" TargetMode="External"/><Relationship Id="rId9" Type="http://schemas.openxmlformats.org/officeDocument/2006/relationships/slide" Target="slide3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uk.net/cgi-bin/az/aut_inf.cgi?aut_id=988" TargetMode="External"/><Relationship Id="rId7" Type="http://schemas.openxmlformats.org/officeDocument/2006/relationships/slide" Target="slide43.xml"/><Relationship Id="rId2" Type="http://schemas.openxmlformats.org/officeDocument/2006/relationships/hyperlink" Target="http://www.azbuk.net/cgi-bin/az/aut_inf.cgi?aut_id=136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.udm.ru/lib/INPROZ/SHOU_I/" TargetMode="External"/><Relationship Id="rId5" Type="http://schemas.openxmlformats.org/officeDocument/2006/relationships/hyperlink" Target="http://www.azbuk.net/cgi-bin/az/aut_inf.cgi?aut_id=2004" TargetMode="External"/><Relationship Id="rId4" Type="http://schemas.openxmlformats.org/officeDocument/2006/relationships/hyperlink" Target="http://www.litera.ru/stixiya/authors/zhukovskij.html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hyperlink" Target="http://www.lib.ru/FOUNDATION/" TargetMode="External"/><Relationship Id="rId7" Type="http://schemas.openxmlformats.org/officeDocument/2006/relationships/hyperlink" Target="http://www.azbuk.net/cgi-bin/az/aut_inf.cgi?aut_id=849" TargetMode="External"/><Relationship Id="rId2" Type="http://schemas.openxmlformats.org/officeDocument/2006/relationships/hyperlink" Target="http://www.asimovonlin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library.ru/text/5/index.html" TargetMode="External"/><Relationship Id="rId5" Type="http://schemas.openxmlformats.org/officeDocument/2006/relationships/hyperlink" Target="http://www.litera.ru/stixiya/razval/xarms.html" TargetMode="External"/><Relationship Id="rId4" Type="http://schemas.openxmlformats.org/officeDocument/2006/relationships/hyperlink" Target="http://www.lib.ru/TALES/GRIMM/" TargetMode="Externa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hyperlink" Target="http://lib.udm.ru/lib/PROZA/BAKLANOW/" TargetMode="External"/><Relationship Id="rId3" Type="http://schemas.openxmlformats.org/officeDocument/2006/relationships/hyperlink" Target="http://www.gamzatov.ru/rasul.html" TargetMode="External"/><Relationship Id="rId7" Type="http://schemas.openxmlformats.org/officeDocument/2006/relationships/hyperlink" Target="http://www.ruscenter.ru/287.html" TargetMode="External"/><Relationship Id="rId2" Type="http://schemas.openxmlformats.org/officeDocument/2006/relationships/hyperlink" Target="http://www.litera.ru/stixiya/authors/asadov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-book.library.tver.ru/forum2/vik-07.php" TargetMode="External"/><Relationship Id="rId5" Type="http://schemas.openxmlformats.org/officeDocument/2006/relationships/hyperlink" Target="http://www.lib.ru/LITRA/TOLSTOJ/" TargetMode="External"/><Relationship Id="rId10" Type="http://schemas.openxmlformats.org/officeDocument/2006/relationships/slide" Target="slide43.xml"/><Relationship Id="rId4" Type="http://schemas.openxmlformats.org/officeDocument/2006/relationships/hyperlink" Target="http://www.tula.net/tgpu/Tolstoy/" TargetMode="External"/><Relationship Id="rId9" Type="http://schemas.openxmlformats.org/officeDocument/2006/relationships/hyperlink" Target="http://www.russianparis.com/litterature/authors/merimee.shtml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hyperlink" Target="http://www.library.tver.ru/tverbook/isakov.htm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hyperlink" Target="http://turgenev.org.ru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://lib.ru/PROZA/AJTMATOW/" TargetMode="External"/><Relationship Id="rId3" Type="http://schemas.openxmlformats.org/officeDocument/2006/relationships/hyperlink" Target="http://www.hrono.ru/biograf/ogarev.html" TargetMode="External"/><Relationship Id="rId7" Type="http://schemas.openxmlformats.org/officeDocument/2006/relationships/hyperlink" Target="http://www.hrono.ru/biograf/aitmat.html" TargetMode="External"/><Relationship Id="rId2" Type="http://schemas.openxmlformats.org/officeDocument/2006/relationships/hyperlink" Target="http://www.litera.ru/stixiya/authors/tyutchev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ulichki.com/moshkow/PROZA/SOLZHENICYN/" TargetMode="External"/><Relationship Id="rId5" Type="http://schemas.openxmlformats.org/officeDocument/2006/relationships/hyperlink" Target="http://www.hronos.km.ru/biograf/soljenic.html" TargetMode="External"/><Relationship Id="rId4" Type="http://schemas.openxmlformats.org/officeDocument/2006/relationships/hyperlink" Target="http://www.litera.ru/stixiya/authors/ogarev.html" TargetMode="External"/><Relationship Id="rId9" Type="http://schemas.openxmlformats.org/officeDocument/2006/relationships/slide" Target="slide43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slide" Target="slide63.xml"/><Relationship Id="rId13" Type="http://schemas.openxmlformats.org/officeDocument/2006/relationships/slide" Target="slide68.xml"/><Relationship Id="rId3" Type="http://schemas.openxmlformats.org/officeDocument/2006/relationships/slide" Target="slide58.xml"/><Relationship Id="rId7" Type="http://schemas.openxmlformats.org/officeDocument/2006/relationships/slide" Target="slide62.xml"/><Relationship Id="rId12" Type="http://schemas.openxmlformats.org/officeDocument/2006/relationships/slide" Target="slide67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1.xml"/><Relationship Id="rId11" Type="http://schemas.openxmlformats.org/officeDocument/2006/relationships/slide" Target="slide66.xml"/><Relationship Id="rId5" Type="http://schemas.openxmlformats.org/officeDocument/2006/relationships/slide" Target="slide60.xml"/><Relationship Id="rId10" Type="http://schemas.openxmlformats.org/officeDocument/2006/relationships/slide" Target="slide65.xml"/><Relationship Id="rId4" Type="http://schemas.openxmlformats.org/officeDocument/2006/relationships/slide" Target="slide59.xml"/><Relationship Id="rId9" Type="http://schemas.openxmlformats.org/officeDocument/2006/relationships/slide" Target="slide64.xml"/><Relationship Id="rId14" Type="http://schemas.openxmlformats.org/officeDocument/2006/relationships/slide" Target="slide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ru/SELINGER/" TargetMode="External"/><Relationship Id="rId7" Type="http://schemas.openxmlformats.org/officeDocument/2006/relationships/slide" Target="slide56.xml"/><Relationship Id="rId2" Type="http://schemas.openxmlformats.org/officeDocument/2006/relationships/hyperlink" Target="http://www.salinger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69.xml"/><Relationship Id="rId5" Type="http://schemas.openxmlformats.org/officeDocument/2006/relationships/hyperlink" Target="http://www.azbuk.net/cgi-bin/az/aut_inf.cgi?aut_id=775" TargetMode="External"/><Relationship Id="rId4" Type="http://schemas.openxmlformats.org/officeDocument/2006/relationships/slide" Target="slide79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hyperlink" Target="http://www.azbuk.net/cgi-bin/az/aut_inf.cgi?aut_id=911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56.xml"/><Relationship Id="rId5" Type="http://schemas.openxmlformats.org/officeDocument/2006/relationships/slide" Target="slide73.xml"/><Relationship Id="rId4" Type="http://schemas.openxmlformats.org/officeDocument/2006/relationships/hyperlink" Target="http://www.azbuk.net/cgi-bin/az/aut_inf.cgi?aut_id=1814" TargetMode="Externa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slide" Target="slide7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6.xml"/><Relationship Id="rId4" Type="http://schemas.openxmlformats.org/officeDocument/2006/relationships/slide" Target="slide7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hyperlink" Target="http://www.litera.ru/stixiya/authors/pasternak.html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" Target="slide7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lichki.com/moshkow/INOOLD/SAND/" TargetMode="External"/><Relationship Id="rId2" Type="http://schemas.openxmlformats.org/officeDocument/2006/relationships/hyperlink" Target="http://www.foxdesign.ru/aphorism/author/a_sand_b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56.xml"/><Relationship Id="rId5" Type="http://schemas.openxmlformats.org/officeDocument/2006/relationships/hyperlink" Target="http://www.litera.ru/stixiya/authors/davydov.html" TargetMode="External"/><Relationship Id="rId4" Type="http://schemas.openxmlformats.org/officeDocument/2006/relationships/hyperlink" Target="http://www.library.tver.ru/ddavydov/davydov-00.htm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ru/RUSSLIT/ZOSHENKO/" TargetMode="External"/><Relationship Id="rId2" Type="http://schemas.openxmlformats.org/officeDocument/2006/relationships/hyperlink" Target="http://www.peoples.ru/art/literature/story/zoschenko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5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morfo.phyche.ac.ru/books/Psionov.net/kuper.htm" TargetMode="External"/><Relationship Id="rId2" Type="http://schemas.openxmlformats.org/officeDocument/2006/relationships/slide" Target="slide7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6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56.xml"/><Relationship Id="rId3" Type="http://schemas.openxmlformats.org/officeDocument/2006/relationships/hyperlink" Target="http://www.lib.ru/LITRA/LERMONTOW/" TargetMode="External"/><Relationship Id="rId7" Type="http://schemas.openxmlformats.org/officeDocument/2006/relationships/hyperlink" Target="http://lib.ru/LEGUIN/" TargetMode="External"/><Relationship Id="rId2" Type="http://schemas.openxmlformats.org/officeDocument/2006/relationships/hyperlink" Target="http://www.library.tver.ru/lermo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ntastika.by.ru/eng/leguin.shtml" TargetMode="External"/><Relationship Id="rId5" Type="http://schemas.openxmlformats.org/officeDocument/2006/relationships/hyperlink" Target="http://www.lib.ru/BULYCHEW/" TargetMode="External"/><Relationship Id="rId4" Type="http://schemas.openxmlformats.org/officeDocument/2006/relationships/hyperlink" Target="http://www.rusf.ru/kb/" TargetMode="Externa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hyperlink" Target="http://www.lib.ru/POEZIQ/SHILLER/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hyperlink" Target="http://www.litera.ru/stixiya/authors/polonskij.html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slide" Target="slide57.xml"/><Relationship Id="rId3" Type="http://schemas.openxmlformats.org/officeDocument/2006/relationships/hyperlink" Target="http://www.peoples.ru/art/literature/poetry/oldage/burns/index.html" TargetMode="External"/><Relationship Id="rId7" Type="http://schemas.openxmlformats.org/officeDocument/2006/relationships/hyperlink" Target="http://www.peoples.ru/art/literature/poetry/oldage/burns/poetry.s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horism.ru/author/a4323.shtml" TargetMode="External"/><Relationship Id="rId5" Type="http://schemas.openxmlformats.org/officeDocument/2006/relationships/hyperlink" Target="http://www.peoples.ru/art/literature/poetry/oldage/burns/photo.html" TargetMode="External"/><Relationship Id="rId4" Type="http://schemas.openxmlformats.org/officeDocument/2006/relationships/hyperlink" Target="http://www.peoples.ru/art/literature/poetry/oldage/burns/history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ti.spb.ru/writers_rus/bajov_pp/books/" TargetMode="External"/><Relationship Id="rId13" Type="http://schemas.openxmlformats.org/officeDocument/2006/relationships/slide" Target="slide57.xml"/><Relationship Id="rId3" Type="http://schemas.openxmlformats.org/officeDocument/2006/relationships/hyperlink" Target="http://www.bazhov.ru/" TargetMode="External"/><Relationship Id="rId7" Type="http://schemas.openxmlformats.org/officeDocument/2006/relationships/hyperlink" Target="http://www.deti.spb.ru/calendar/2009/jan/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://www.deti.spb.ru/writers_rus/bajov_pp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hotoarchive.spb.ru:9090/www/showObject.do?object=2000938147" TargetMode="External"/><Relationship Id="rId11" Type="http://schemas.openxmlformats.org/officeDocument/2006/relationships/hyperlink" Target="http://www.bibliogid.ru/bookshelf/little/malish/bazhov-malish" TargetMode="External"/><Relationship Id="rId5" Type="http://schemas.openxmlformats.org/officeDocument/2006/relationships/hyperlink" Target="http://www.bibliogid.ru/authors/pisateli/bazhov" TargetMode="External"/><Relationship Id="rId10" Type="http://schemas.openxmlformats.org/officeDocument/2006/relationships/hyperlink" Target="http://www.bibliogid.ru/authors/pisateli/bazhov4.html" TargetMode="External"/><Relationship Id="rId4" Type="http://schemas.openxmlformats.org/officeDocument/2006/relationships/hyperlink" Target="http://ru.wikipedia.org/wiki/%D0%91%D0%B0%D0%B6%D0%BE%D0%B2" TargetMode="External"/><Relationship Id="rId9" Type="http://schemas.openxmlformats.org/officeDocument/2006/relationships/hyperlink" Target="http://www.lib.ru/TALES/BAZHOV/" TargetMode="Externa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gid.ru/authors/pisateli/bianki2.html" TargetMode="External"/><Relationship Id="rId7" Type="http://schemas.openxmlformats.org/officeDocument/2006/relationships/slide" Target="slide58.xml"/><Relationship Id="rId2" Type="http://schemas.openxmlformats.org/officeDocument/2006/relationships/hyperlink" Target="http://www.azbuk.net/cgi-bin/az/aut_inf.cgi?aut_id=181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bibliogid.ru/authors/pisateli/bianki4.html" TargetMode="External"/><Relationship Id="rId4" Type="http://schemas.openxmlformats.org/officeDocument/2006/relationships/hyperlink" Target="http://www.bibliogid.ru/authors/pisateli/bianki3.html" TargetMode="Externa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.%D0%90._%D0%9A%D1%80%D1%8B%D0%BB%D0%BE%D0%B2#.D0.9F.D0.B5.D1.80.D0.B5.D0.B2.D0.BE.D0.B4.D1.8B_.D0.B1.D0.B0.D1.81.D0.B5.D0.BD#.D0.9F.D0.B5.D1.80.D0.B5.D0.B2.D0.BE.D0.B4.D1.8B_.D0.B1.D0.B0.D1.81.D0.B5.D0.BD" TargetMode="External"/><Relationship Id="rId13" Type="http://schemas.openxmlformats.org/officeDocument/2006/relationships/hyperlink" Target="http://ru.wikipedia.org/wiki/%D0%98.%D0%90._%D0%9A%D1%80%D1%8B%D0%BB%D0%BE%D0%B2#.D0.91.D0.B8.D0.B1.D0.BB.D0.B8.D0.BE.D0.B3.D1.80.D0.B0.D1.84.D0.B8.D1.8F#.D0.91.D0.B8.D0.B1.D0.BB.D0.B8.D0.BE.D0.B3.D1.80.D0.B0.D1.84.D0.B8.D1.8F" TargetMode="External"/><Relationship Id="rId18" Type="http://schemas.openxmlformats.org/officeDocument/2006/relationships/slide" Target="slide58.xml"/><Relationship Id="rId3" Type="http://schemas.openxmlformats.org/officeDocument/2006/relationships/hyperlink" Target="http://www.deti.spb.ru/writers_rus/krilov_ia/about" TargetMode="External"/><Relationship Id="rId7" Type="http://schemas.openxmlformats.org/officeDocument/2006/relationships/hyperlink" Target="http://ru.wikipedia.org/wiki/%D0%98.%D0%90._%D0%9A%D1%80%D1%8B%D0%BB%D0%BE%D0%B2#.C2.AB.D0.97.D1.80.D0.B8.D1.82.D0.B5.D0.BB.D1.8C.C2.BB_.D0.B8_.C2.AB.D0.9C.D0.B5.D1.80.D0.BA.D1.83.D1.80.D0.B8.D0.B9.C2.BB#.C2.AB.D0.97.D1.80.D0.B8.D1.82.D0.B5.D0.BB.D1.8C.C2.BB_.D0.B8_.C2.AB.D0.9C.D0.B5.D1.80.D0.BA.D1.83.D1.80.D0.B8.D0.B9.C2.BB" TargetMode="External"/><Relationship Id="rId12" Type="http://schemas.openxmlformats.org/officeDocument/2006/relationships/hyperlink" Target="http://www.deti.spb.ru/catalog/basni_spisok/" TargetMode="External"/><Relationship Id="rId17" Type="http://schemas.openxmlformats.org/officeDocument/2006/relationships/image" Target="../media/image6.jpeg"/><Relationship Id="rId2" Type="http://schemas.openxmlformats.org/officeDocument/2006/relationships/hyperlink" Target="http://ru.wikipedia.org/wiki/%D0%98.%D0%90._%D0%9A%D1%80%D1%8B%D0%BB%D0%BE%D0%B2#.D0.A0.D0.B0.D0.BD.D0.BD.D0.B8.D0.B5_.D0.B3.D0.BE.D0.B4.D1.8B#.D0.A0.D0.B0.D0.BD.D0.BD.D0.B8.D0.B5_.D0.B3.D0.BE.D0.B4.D1.8B" TargetMode="External"/><Relationship Id="rId16" Type="http://schemas.openxmlformats.org/officeDocument/2006/relationships/hyperlink" Target="http://www.deti.spb.ru/writers_rus/krilov_ia/book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8.%D0%90._%D0%9A%D1%80%D1%8B%D0%BB%D0%BE%D0%B2#.C2.AB.D0.9F.D0.BE.D1.87.D1.82.D0.B0_.D0.B4.D1.83.D1.85.D0.BE.D0.B2.C2.BB#.C2.AB.D0.9F.D0.BE.D1.87.D1.82.D0.B0_.D0.B4.D1.83.D1.85.D0.BE.D0.B2.C2.BB" TargetMode="External"/><Relationship Id="rId11" Type="http://schemas.openxmlformats.org/officeDocument/2006/relationships/hyperlink" Target="http://ru.wikipedia.org/wiki/%D0%98.%D0%90._%D0%9A%D1%80%D1%8B%D0%BB%D0%BE%D0%B2#.D0.9D.D0.B5.D0.BA.D0.BE.D1.82.D0.BE.D1.80.D1.8B.D0.B5_.D0.B8.D0.B7.D0.B2.D0.B5.D1.81.D1.82.D0.BD.D1.8B.D0.B5_.D0.B1.D0.B0.D1.81.D0.BD.D0.B8#.D0.9D.D0.B5.D0.BA.D0.BE.D1.82.D0.BE.D1.80.D1.8B.D0.B5_.D0.B8.D0.B7.D0.B2.D0.B5.D1.81.D1.82.D0.BD.D1.8B.D0.B5_.D0." TargetMode="External"/><Relationship Id="rId5" Type="http://schemas.openxmlformats.org/officeDocument/2006/relationships/hyperlink" Target="http://www.kostyor.ru/poetry/krylov/" TargetMode="External"/><Relationship Id="rId15" Type="http://schemas.openxmlformats.org/officeDocument/2006/relationships/hyperlink" Target="http://ru.wikipedia.org/wiki/%D0%98.%D0%90._%D0%9A%D1%80%D1%8B%D0%BB%D0%BE%D0%B2#.D0.A1.D1.81.D1.8B.D0.BB.D0.BA.D0.B8#.D0.A1.D1.81.D1.8B.D0.BB.D0.BA.D0.B8" TargetMode="External"/><Relationship Id="rId10" Type="http://schemas.openxmlformats.org/officeDocument/2006/relationships/hyperlink" Target="http://ru.wikipedia.org/wiki/%D0%98.%D0%90._%D0%9A%D1%80%D1%8B%D0%BB%D0%BE%D0%B2#.D0.90.D0.B4.D1.80.D0.B5.D1.81.D0.B0_.D0.B2_.D0.A1.D0.B0.D0.BD.D0.BA.D1.82-.D0.9F.D0.B5.D1.82.D0.B5.D1.80.D0.B1.D1.83.D1.80.D0.B3.D0.B5#.D0.90.D0.B4.D1.80.D0.B5.D1.81.D0.B0_.D0.B2_.D0.A1.D0.B0.D0.BD.D0.BA.D1.82-.D0.9F.D0.B5.D1.82.D0.B5.D1.80.D0.B1.D1.83.D" TargetMode="External"/><Relationship Id="rId4" Type="http://schemas.openxmlformats.org/officeDocument/2006/relationships/hyperlink" Target="http://www.ruslan.ru:8001/cgi-bin/zurlhtml?z39.50r://opac.ruslan.ru/clauth?RU\LODB\person630;rs=RUSmarc;esn=f;lang=rus" TargetMode="External"/><Relationship Id="rId9" Type="http://schemas.openxmlformats.org/officeDocument/2006/relationships/hyperlink" Target="http://ru.wikipedia.org/wiki/%D0%98.%D0%90._%D0%9A%D1%80%D1%8B%D0%BB%D0%BE%D0%B2#.D0.A3.D0.B2.D0.B5.D0.BA.D0.BE.D0.B2.D0.B5.D1.87.D0.B5.D0.BD.D0.B8.D0.B5_.D0.B8.D0.BC.D0.B5.D0.BD.D0.B8#.D0.A3.D0.B2.D0.B5.D0.BA.D0.BE.D0.B2.D0.B5.D1.87.D0.B5.D0.BD.D0.B8.D0.B5_.D0.B8.D0.BC.D0.B5.D0.BD.D0.B8" TargetMode="External"/><Relationship Id="rId14" Type="http://schemas.openxmlformats.org/officeDocument/2006/relationships/hyperlink" Target="http://www.photoarchive.spb.ru/photo/index?page=list&amp;search=%CA%F0%FB%EB%EE%E2%E0" TargetMode="Externa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lan.ru:8001/cgi-bin/zurlhtml?z39.50r://opac.ruslan.ru/clauth?RU%5CLODB%5Cperson847;rs=RUSmarc;esn=f;lang=rus" TargetMode="External"/><Relationship Id="rId2" Type="http://schemas.openxmlformats.org/officeDocument/2006/relationships/hyperlink" Target="http://www.deti.spb.ru/writers_for/kestner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58.xml"/><Relationship Id="rId5" Type="http://schemas.openxmlformats.org/officeDocument/2006/relationships/image" Target="../media/image7.jpeg"/><Relationship Id="rId4" Type="http://schemas.openxmlformats.org/officeDocument/2006/relationships/hyperlink" Target="http://www.deti.spb.ru/writers_for/kestner/books/" TargetMode="Externa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gid.ru/authors/pisateli/olesha3.html" TargetMode="External"/><Relationship Id="rId2" Type="http://schemas.openxmlformats.org/officeDocument/2006/relationships/hyperlink" Target="http://www.bibliogid.ru/authors/pisateli/olesha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59.xml"/><Relationship Id="rId5" Type="http://schemas.openxmlformats.org/officeDocument/2006/relationships/image" Target="../media/image8.jpeg"/><Relationship Id="rId4" Type="http://schemas.openxmlformats.org/officeDocument/2006/relationships/hyperlink" Target="http://www.bibliogid.ru/authors/pisateli/olesha4.html" TargetMode="Externa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E%D1%80%D0%B8%D0%B9_%D0%91%D0%BE%D0%BD%D0%B4%D0%B0%D1%80%D0%B5%D0%B2#.D0.9A.D0.BD.D0.B8.D0.B3.D0.B8_.D0.BB.D0.B8.D1.82.D0.B5.D1.80.D0.B0.D1.82.D1.83.D1.80.D0.BD.D1.8B.D1.85_.D1.81.D1.82.D0.B0.D1.82.D0.B5.D0.B9#.D0.9A.D0.BD.D0.B8.D0.B3.D0.B8_.D0.BB.D0.B8.D1.82.D0.B5.D1.80.D0.B0.D1.82.D1.83.D1.80.D0.BD.D1.8B.D1.85_.D1.81.D1." TargetMode="External"/><Relationship Id="rId3" Type="http://schemas.openxmlformats.org/officeDocument/2006/relationships/hyperlink" Target="http://ru.wikipedia.org/wiki/%D0%AE%D1%80%D0%B8%D0%B9_%D0%91%D0%BE%D0%BD%D0%B4%D0%B0%D1%80%D0%B5%D0%B2#.D0.9F.D1.80.D0.BE.D0.B8.D0.B7.D0.B2.D0.B5.D0.B4.D0.B5.D0.BD.D0.B8.D1.8F#.D0.9F.D1.80.D0.BE.D0.B8.D0.B7.D0.B2.D0.B5.D0.B4.D0.B5.D0.BD.D0.B8.D1.8F" TargetMode="External"/><Relationship Id="rId7" Type="http://schemas.openxmlformats.org/officeDocument/2006/relationships/hyperlink" Target="http://ru.wikipedia.org/wiki/%D0%AE%D1%80%D0%B8%D0%B9_%D0%91%D0%BE%D0%BD%D0%B4%D0%B0%D1%80%D0%B5%D0%B2#.D0.A6.D0.B8.D0.BA.D0.BB_.D0.BC.D0.B8.D0.BD.D0.B8.D0.B0.D1.82.D1.8E.D1.80#.D0.A6.D0.B8.D0.BA.D0.BB_.D0.BC.D0.B8.D0.BD.D0.B8.D0.B0.D1.82.D1.8E.D1.80" TargetMode="External"/><Relationship Id="rId12" Type="http://schemas.openxmlformats.org/officeDocument/2006/relationships/slide" Target="slide59.xml"/><Relationship Id="rId2" Type="http://schemas.openxmlformats.org/officeDocument/2006/relationships/hyperlink" Target="http://ru.wikipedia.org/wiki/%D0%AE%D1%80%D0%B8%D0%B9_%D0%91%D0%BE%D0%BD%D0%B4%D0%B0%D1%80%D0%B5%D0%B2#.D0.91.D0.B8.D0.BE.D0.B3.D1.80.D0.B0.D1.84.D0.B8.D1.8F#.D0.91.D0.B8.D0.BE.D0.B3.D1.80.D0.B0.D1.84.D0.B8.D1.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E%D1%80%D0%B8%D0%B9_%D0%91%D0%BE%D0%BD%D0%B4%D0%B0%D1%80%D0%B5%D0%B2#.D0.A1.D0.B1.D0.BE.D1.80.D0.BD.D0.B8.D0.BA_.D1.80.D0.B0.D1.81.D1.81.D0.BA.D0.B0.D0.B7.D0.BE.D0.B2#.D0.A1.D0.B1.D0.BE.D1.80.D0.BD.D0.B8.D0.BA_.D1.80.D0.B0.D1.81.D1.81.D0.BA.D0.B0.D0.B7.D0.BE.D0.B2" TargetMode="External"/><Relationship Id="rId11" Type="http://schemas.openxmlformats.org/officeDocument/2006/relationships/image" Target="../media/image9.jpeg"/><Relationship Id="rId5" Type="http://schemas.openxmlformats.org/officeDocument/2006/relationships/hyperlink" Target="http://ru.wikipedia.org/wiki/%D0%AE%D1%80%D0%B8%D0%B9_%D0%91%D0%BE%D0%BD%D0%B4%D0%B0%D1%80%D0%B5%D0%B2#.D0.9F.D0.BE.D0.B2.D0.B5.D1.81.D1.82.D0.B8#.D0.9F.D0.BE.D0.B2.D0.B5.D1.81.D1.82.D0.B8" TargetMode="External"/><Relationship Id="rId10" Type="http://schemas.openxmlformats.org/officeDocument/2006/relationships/hyperlink" Target="http://ru.wikipedia.org/wiki/%D0%AE%D1%80%D0%B8%D0%B9_%D0%91%D0%BE%D0%BD%D0%B4%D0%B0%D1%80%D0%B5%D0%B2#.D0.9D.D0.B0.D0.B3.D1.80.D0.B0.D0.B4.D1.8B#.D0.9D.D0.B0.D0.B3.D1.80.D0.B0.D0.B4.D1.8B" TargetMode="External"/><Relationship Id="rId4" Type="http://schemas.openxmlformats.org/officeDocument/2006/relationships/hyperlink" Target="http://ru.wikipedia.org/wiki/%D0%AE%D1%80%D0%B8%D0%B9_%D0%91%D0%BE%D0%BD%D0%B4%D0%B0%D1%80%D0%B5%D0%B2#.D0.A0.D0.BE.D0.BC.D0.B0.D0.BD.D1.8B#.D0.A0.D0.BE.D0.BC.D0.B0.D0.BD.D1.8B" TargetMode="External"/><Relationship Id="rId9" Type="http://schemas.openxmlformats.org/officeDocument/2006/relationships/hyperlink" Target="http://ru.wikipedia.org/wiki/%D0%AE%D1%80%D0%B8%D0%B9_%D0%91%D0%BE%D0%BD%D0%B4%D0%B0%D1%80%D0%B5%D0%B2#.D0.9A.D0.BD.D0.B8.D0.B3.D0.B8_.D0.BE_.D0.91.D0.BE.D0.BD.D0.B4.D0.B0.D1.80.D0.B5.D0.B2.D0.B5#.D0.9A.D0.BD.D0.B8.D0.B3.D0.B8_.D0.BE_.D0.91.D0.BE.D0.BD.D0.B4.D0.B0.D1.80.D0.B5.D0.B2.D0.B5" TargetMode="Externa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E%D0%BA%D1%80%D1%83%D0%B3_%D1%81%D0%B2%D0%B5%D1%82%D0%B0_(%D0%B6%D1%83%D1%80%D0%BD%D0%B0%D0%BB)" TargetMode="External"/><Relationship Id="rId13" Type="http://schemas.openxmlformats.org/officeDocument/2006/relationships/hyperlink" Target="http://ru.wikipedia.org/wiki/%D0%A7%D0%B5%D0%BB%D0%BE%D0%B2%D0%B5%D0%BA-%D0%B0%D0%BC%D1%84%D0%B8%D0%B1%D0%B8%D1%8F" TargetMode="External"/><Relationship Id="rId18" Type="http://schemas.openxmlformats.org/officeDocument/2006/relationships/hyperlink" Target="http://ru.wikipedia.org/wiki/%D0%A7%D0%B5%D0%BB%D0%BE%D0%B2%D0%B5%D0%BA-%D0%B0%D0%BC%D1%84%D0%B8%D0%B1%D0%B8%D1%8F_(%D1%84%D0%B8%D0%BB%D1%8C%D0%BC,_1961)" TargetMode="External"/><Relationship Id="rId26" Type="http://schemas.openxmlformats.org/officeDocument/2006/relationships/hyperlink" Target="http://ru.wikipedia.org/w/index.php?title=%D0%90%D1%80%D0%B8%D1%8D%D0%BB%D1%8C_(%D1%84%D0%B8%D0%BB%D1%8C%D0%BC,_1992)&amp;action=edit&amp;redlink=1" TargetMode="External"/><Relationship Id="rId3" Type="http://schemas.openxmlformats.org/officeDocument/2006/relationships/hyperlink" Target="http://ru.wikipedia.org/wiki/%D0%AF%D1%80%D0%BE%D1%81%D0%BB%D0%B0%D0%B2%D0%BB%D1%8C" TargetMode="External"/><Relationship Id="rId21" Type="http://schemas.openxmlformats.org/officeDocument/2006/relationships/hyperlink" Target="http://ru.wikipedia.org/wiki/1984_%D0%B3%D0%BE%D0%B4_%D0%B2_%D0%BA%D0%B8%D0%BD%D0%BE" TargetMode="External"/><Relationship Id="rId7" Type="http://schemas.openxmlformats.org/officeDocument/2006/relationships/hyperlink" Target="http://ru.wikipedia.org/wiki/%D0%9C%D0%BE%D1%81%D0%BA%D0%B2%D0%B0" TargetMode="External"/><Relationship Id="rId12" Type="http://schemas.openxmlformats.org/officeDocument/2006/relationships/hyperlink" Target="http://ru.wikipedia.org/wiki/1928_%D0%B3%D0%BE%D0%B4" TargetMode="External"/><Relationship Id="rId17" Type="http://schemas.openxmlformats.org/officeDocument/2006/relationships/hyperlink" Target="http://ru.wikipedia.org/wiki/1961_%D0%B3%D0%BE%D0%B4_%D0%B2_%D0%BA%D0%B8%D0%BD%D0%BE" TargetMode="External"/><Relationship Id="rId25" Type="http://schemas.openxmlformats.org/officeDocument/2006/relationships/hyperlink" Target="http://ru.wikipedia.org/wiki/1992_%D0%B3%D0%BE%D0%B4_%D0%B2_%D0%BA%D0%B8%D0%BD%D0%BE" TargetMode="External"/><Relationship Id="rId2" Type="http://schemas.openxmlformats.org/officeDocument/2006/relationships/hyperlink" Target="http://ru.wikipedia.org/wiki/1901" TargetMode="External"/><Relationship Id="rId16" Type="http://schemas.openxmlformats.org/officeDocument/2006/relationships/hyperlink" Target="http://ru.wikipedia.org/wiki/%D0%90%D1%80%D0%B1%D0%B5%D0%BB" TargetMode="External"/><Relationship Id="rId20" Type="http://schemas.openxmlformats.org/officeDocument/2006/relationships/hyperlink" Target="http://ru.wikipedia.org/wiki/%D0%9F%D1%80%D0%BE%D0%B4%D0%B0%D0%B2%D0%B5%D1%86_%D0%B2%D0%BE%D0%B7%D0%B4%D1%83%D1%85%D0%B0_(%D1%84%D0%B8%D0%BB%D1%8C%D0%BC)" TargetMode="External"/><Relationship Id="rId29" Type="http://schemas.openxmlformats.org/officeDocument/2006/relationships/hyperlink" Target="http://ru.wikipedia.org/wiki/2004_%D0%B3%D0%BE%D0%B4_%D0%B2_%D0%BA%D0%B8%D0%BD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22" TargetMode="External"/><Relationship Id="rId11" Type="http://schemas.openxmlformats.org/officeDocument/2006/relationships/hyperlink" Target="http://ru.wikipedia.org/wiki/1925" TargetMode="External"/><Relationship Id="rId24" Type="http://schemas.openxmlformats.org/officeDocument/2006/relationships/hyperlink" Target="http://ru.wikipedia.org/wiki/%D0%9E%D1%81%D1%82%D1%80%D0%BE%D0%B2_%D0%BF%D0%BE%D0%B3%D0%B8%D0%B1%D1%88%D0%B8%D1%85_%D0%BA%D0%BE%D1%80%D0%B0%D0%B1%D0%BB%D0%B5%D0%B9_(%D1%84%D0%B8%D0%BB%D1%8C%D0%BC)" TargetMode="External"/><Relationship Id="rId32" Type="http://schemas.openxmlformats.org/officeDocument/2006/relationships/slide" Target="slide59.xml"/><Relationship Id="rId5" Type="http://schemas.openxmlformats.org/officeDocument/2006/relationships/hyperlink" Target="http://ru.wikipedia.org/wiki/%D0%9F%D0%BB%D0%B5%D0%B2%D1%80%D0%B8%D1%82" TargetMode="External"/><Relationship Id="rId15" Type="http://schemas.openxmlformats.org/officeDocument/2006/relationships/hyperlink" Target="http://ru.wikipedia.org/wiki/%D0%93%D0%B5%D1%80%D0%B1%D0%B5%D1%80%D1%82_%D0%A3%D1%8D%D0%BB%D0%BB%D1%81" TargetMode="External"/><Relationship Id="rId23" Type="http://schemas.openxmlformats.org/officeDocument/2006/relationships/hyperlink" Target="http://ru.wikipedia.org/wiki/1987_%D0%B3%D0%BE%D0%B4_%D0%B2_%D0%BA%D0%B8%D0%BD%D0%BE" TargetMode="External"/><Relationship Id="rId28" Type="http://schemas.openxmlformats.org/officeDocument/2006/relationships/hyperlink" Target="http://ru.wikipedia.org/wiki/%D0%94%D0%BE%D0%B6%D0%B4%D0%B8_%D0%B2_%D0%BE%D0%BA%D0%B5%D0%B0%D0%BD%D0%B5_(%D1%84%D0%B8%D0%BB%D1%8C%D0%BC)" TargetMode="External"/><Relationship Id="rId10" Type="http://schemas.openxmlformats.org/officeDocument/2006/relationships/hyperlink" Target="http://ru.wikipedia.org/w/index.php?title=%D0%92%D1%81%D0%B5%D0%BC%D0%B8%D1%80%D0%BD%D1%8B%D0%B9_%D1%81%D0%BB%D0%B5%D0%B4%D0%BE%D0%BF%D1%8B%D1%82_(%D0%B6%D1%83%D1%80%D0%BD%D0%B0%D0%BB)&amp;action=edit&amp;redlink=1" TargetMode="External"/><Relationship Id="rId19" Type="http://schemas.openxmlformats.org/officeDocument/2006/relationships/hyperlink" Target="http://ru.wikipedia.org/wiki/1967_%D0%B3%D0%BE%D0%B4_%D0%B2_%D0%BA%D0%B8%D0%BD%D0%BE" TargetMode="External"/><Relationship Id="rId31" Type="http://schemas.openxmlformats.org/officeDocument/2006/relationships/image" Target="../media/image10.jpeg"/><Relationship Id="rId4" Type="http://schemas.openxmlformats.org/officeDocument/2006/relationships/hyperlink" Target="http://ru.wikipedia.org/wiki/1906" TargetMode="External"/><Relationship Id="rId9" Type="http://schemas.openxmlformats.org/officeDocument/2006/relationships/hyperlink" Target="http://ru.wikipedia.org/wiki/%D0%97%D0%BD%D0%B0%D0%BD%D0%B8%D0%B5-%D1%81%D0%B8%D0%BB%D0%B0_(%D0%B6%D1%83%D1%80%D0%BD%D0%B0%D0%BB)" TargetMode="External"/><Relationship Id="rId14" Type="http://schemas.openxmlformats.org/officeDocument/2006/relationships/hyperlink" Target="http://ru.wikipedia.org/wiki/1934_%D0%B3%D0%BE%D0%B4" TargetMode="External"/><Relationship Id="rId22" Type="http://schemas.openxmlformats.org/officeDocument/2006/relationships/hyperlink" Target="http://ru.wikipedia.org/wiki/%D0%97%D0%B0%D0%B2%D0%B5%D1%89%D0%B0%D0%BD%D0%B8%D0%B5_%D0%BF%D1%80%D0%BE%D1%84%D0%B5%D1%81%D1%81%D0%BE%D1%80%D0%B0_%D0%94%D0%BE%D1%83%D1%8D%D0%BB%D1%8F_(%D1%84%D0%B8%D0%BB%D1%8C%D0%BC)" TargetMode="External"/><Relationship Id="rId27" Type="http://schemas.openxmlformats.org/officeDocument/2006/relationships/hyperlink" Target="http://ru.wikipedia.org/wiki/1994_%D0%B3%D0%BE%D0%B4_%D0%B2_%D0%BA%D0%B8%D0%BD%D0%BE" TargetMode="External"/><Relationship Id="rId30" Type="http://schemas.openxmlformats.org/officeDocument/2006/relationships/hyperlink" Target="http://ru.wikipedia.org/w/index.php?title=%D0%A7%D0%B5%D0%BB%D0%BE%D0%B2%D0%B5%D0%BA-%D0%B0%D0%BC%D1%84%D0%B8%D0%B1%D0%B8%D1%8F_(%D1%84%D0%B8%D0%BB%D1%8C%D0%BC,_2004)&amp;action=edit&amp;redlink=1" TargetMode="Externa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://litera.edu.ru/catalog.asp?ob_no=12560&amp;cat_ob_no=" TargetMode="External"/><Relationship Id="rId13" Type="http://schemas.openxmlformats.org/officeDocument/2006/relationships/hyperlink" Target="http://litera.edu.ru/catalog.asp?ob_no=12543&amp;cat_ob_no=" TargetMode="External"/><Relationship Id="rId18" Type="http://schemas.openxmlformats.org/officeDocument/2006/relationships/hyperlink" Target="http://litera.edu.ru/catalog.asp?ob_no=13451&amp;cat_ob_no=" TargetMode="External"/><Relationship Id="rId26" Type="http://schemas.openxmlformats.org/officeDocument/2006/relationships/hyperlink" Target="http://litera.edu.ru/catalog.asp?ob_no=12546&amp;cat_ob_no=" TargetMode="External"/><Relationship Id="rId3" Type="http://schemas.openxmlformats.org/officeDocument/2006/relationships/image" Target="../media/image11.jpeg"/><Relationship Id="rId21" Type="http://schemas.openxmlformats.org/officeDocument/2006/relationships/hyperlink" Target="http://litera.edu.ru/catalog.asp?ob_no=12553&amp;cat_ob_no=" TargetMode="External"/><Relationship Id="rId7" Type="http://schemas.openxmlformats.org/officeDocument/2006/relationships/hyperlink" Target="http://litera.edu.ru/catalog.asp?ob_no=12541&amp;cat_ob_no=" TargetMode="External"/><Relationship Id="rId12" Type="http://schemas.openxmlformats.org/officeDocument/2006/relationships/hyperlink" Target="http://litera.edu.ru/catalog.asp?ob_no=12548&amp;cat_ob_no=" TargetMode="External"/><Relationship Id="rId17" Type="http://schemas.openxmlformats.org/officeDocument/2006/relationships/hyperlink" Target="http://litera.edu.ru/catalog.asp?ob_no=12545&amp;cat_ob_no=" TargetMode="External"/><Relationship Id="rId25" Type="http://schemas.openxmlformats.org/officeDocument/2006/relationships/hyperlink" Target="http://litera.edu.ru/catalog.asp?ob_no=12542&amp;cat_ob_no=" TargetMode="External"/><Relationship Id="rId2" Type="http://schemas.openxmlformats.org/officeDocument/2006/relationships/hyperlink" Target="http://www.deti.spb.ru/writers_rus/gogol_nv/about/" TargetMode="External"/><Relationship Id="rId16" Type="http://schemas.openxmlformats.org/officeDocument/2006/relationships/hyperlink" Target="http://litera.edu.ru/catalog.asp?ob_no=12552&amp;cat_ob_no=" TargetMode="External"/><Relationship Id="rId20" Type="http://schemas.openxmlformats.org/officeDocument/2006/relationships/hyperlink" Target="http://litera.edu.ru/catalog.asp?ob_no=12540&amp;cat_ob_no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tera.edu.ru/catalog.asp?ob_no=12551&amp;cat_ob_no=" TargetMode="External"/><Relationship Id="rId11" Type="http://schemas.openxmlformats.org/officeDocument/2006/relationships/hyperlink" Target="http://litera.edu.ru/catalog.asp?ob_no=12555&amp;cat_ob_no=" TargetMode="External"/><Relationship Id="rId24" Type="http://schemas.openxmlformats.org/officeDocument/2006/relationships/hyperlink" Target="http://litera.edu.ru/catalog.asp?ob_no=12550&amp;cat_ob_no=" TargetMode="External"/><Relationship Id="rId5" Type="http://schemas.openxmlformats.org/officeDocument/2006/relationships/hyperlink" Target="http://litera.edu.ru/catalog.asp?ob_no=12554&amp;cat_ob_no=" TargetMode="External"/><Relationship Id="rId15" Type="http://schemas.openxmlformats.org/officeDocument/2006/relationships/hyperlink" Target="http://litera.edu.ru/catalog.asp?ob_no=12557&amp;cat_ob_no=" TargetMode="External"/><Relationship Id="rId23" Type="http://schemas.openxmlformats.org/officeDocument/2006/relationships/hyperlink" Target="http://litera.edu.ru/catalog.asp?ob_no=12558&amp;cat_ob_no=" TargetMode="External"/><Relationship Id="rId10" Type="http://schemas.openxmlformats.org/officeDocument/2006/relationships/hyperlink" Target="http://litera.edu.ru/catalog.asp?ob_no=12559&amp;cat_ob_no=" TargetMode="External"/><Relationship Id="rId19" Type="http://schemas.openxmlformats.org/officeDocument/2006/relationships/hyperlink" Target="http://litera.edu.ru/catalog.asp?ob_no=12556&amp;cat_ob_no=" TargetMode="External"/><Relationship Id="rId4" Type="http://schemas.openxmlformats.org/officeDocument/2006/relationships/hyperlink" Target="http://ru.wikipedia.org/wiki/%D0%93%D0%BE%D0%B3%D0%BE%D0%BB%D1%8C,_%D0%9D%D0%B8%D0%BA%D0%BE%D0%BB%D0%B0%D0%B9_%D0%92%D0%B0%D1%81%D0%B8%D0%BB%D1%8C%D0%B5%D0%B2%D0%B8%D1%87" TargetMode="External"/><Relationship Id="rId9" Type="http://schemas.openxmlformats.org/officeDocument/2006/relationships/hyperlink" Target="http://litera.edu.ru/catalog.asp?ob_no=12547&amp;cat_ob_no=" TargetMode="External"/><Relationship Id="rId14" Type="http://schemas.openxmlformats.org/officeDocument/2006/relationships/hyperlink" Target="http://litera.edu.ru/catalog.asp?ob_no=12544&amp;cat_ob_no=" TargetMode="External"/><Relationship Id="rId22" Type="http://schemas.openxmlformats.org/officeDocument/2006/relationships/hyperlink" Target="http://litera.edu.ru/catalog.asp?ob_no=12549&amp;cat_ob_no=" TargetMode="External"/><Relationship Id="rId27" Type="http://schemas.openxmlformats.org/officeDocument/2006/relationships/slide" Target="slide60.xml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0%B6%D0%B5%D0%B9%D0%BC%D1%81_%D0%9A%D1%83%D0%BF%D0%B5%D1%80#.D0.9B.D0.B8.D1.82.D0.B5.D1.80.D0.B0.D1.82.D1.83.D1.80.D0.B0#.D0.9B.D0.B8.D1.82.D0.B5.D1.80.D0.B0.D1.82.D1.83.D1.80.D0.B0" TargetMode="External"/><Relationship Id="rId3" Type="http://schemas.openxmlformats.org/officeDocument/2006/relationships/hyperlink" Target="http://ru.wikipedia.org/wiki/%D0%94%D0%B6%D0%B5%D0%B9%D0%BC%D1%81_%D0%9A%D1%83%D0%BF%D0%B5%D1%80#.D0.9F.D0.BE.D1.81.D0.BB.D0.B5_.D0.95.D0.B2.D1.80.D0.BE.D0.BF.D1.8B#.D0.9F.D0.BE.D1.81.D0.BB.D0.B5_.D0.95.D0.B2.D1.80.D0.BE.D0.BF.D1.8B" TargetMode="External"/><Relationship Id="rId7" Type="http://schemas.openxmlformats.org/officeDocument/2006/relationships/hyperlink" Target="http://www.bibliogid.ru/authors/pisateli/kuper2.html" TargetMode="External"/><Relationship Id="rId12" Type="http://schemas.openxmlformats.org/officeDocument/2006/relationships/slide" Target="slide65.xml"/><Relationship Id="rId2" Type="http://schemas.openxmlformats.org/officeDocument/2006/relationships/hyperlink" Target="http://ru.wikipedia.org/wiki/%D0%94%D0%B6%D0%B5%D0%B9%D0%BC%D1%81_%D0%9A%D1%83%D0%BF%D0%B5%D1%80#.D0.91.D0.B8.D0.BE.D0.B3.D1.80.D0.B0.D1.84.D0.B8.D1.8F#.D0.91.D0.B8.D0.BE.D0.B3.D1.80.D0.B0.D1.84.D0.B8.D1.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4%D0%B6%D0%B5%D0%B9%D0%BC%D1%81_%D0%9A%D1%83%D0%BF%D0%B5%D1%80" TargetMode="External"/><Relationship Id="rId11" Type="http://schemas.openxmlformats.org/officeDocument/2006/relationships/image" Target="../media/image12.jpeg"/><Relationship Id="rId5" Type="http://schemas.openxmlformats.org/officeDocument/2006/relationships/hyperlink" Target="http://ru.wikipedia.org/wiki/%D0%94%D0%B6%D0%B5%D0%B9%D0%BC%D1%81_%D0%9A%D1%83%D0%BF%D0%B5%D1%80#.D0.91.D0.B8.D0.B1.D0.BB.D0.B8.D0.BE.D0.B3.D1.80.D0.B0.D1.84.D0.B8.D1.8F#.D0.91.D0.B8.D0.B1.D0.BB.D0.B8.D0.BE.D0.B3.D1.80.D0.B0.D1.84.D0.B8.D1.8F" TargetMode="External"/><Relationship Id="rId10" Type="http://schemas.openxmlformats.org/officeDocument/2006/relationships/hyperlink" Target="http://www.bibliogid.ru/authors/pisateli/kuper4.html" TargetMode="External"/><Relationship Id="rId4" Type="http://schemas.openxmlformats.org/officeDocument/2006/relationships/hyperlink" Target="http://ru.wikipedia.org/wiki/%D0%94%D0%B6%D0%B5%D0%B9%D0%BC%D1%81_%D0%9A%D1%83%D0%BF%D0%B5%D1%80#.D0.9A.D1.83.D0.BF.D0.B5.D1.80_.D0.B2_.D0.A0.D0.BE.D1.81.D1.81.D0.B8.D0.B8#.D0.9A.D1.83.D0.BF.D0.B5.D1.80_.D0.B2_.D0.A0.D0.BE.D1.81.D1.81.D0.B8.D0.B8" TargetMode="External"/><Relationship Id="rId9" Type="http://schemas.openxmlformats.org/officeDocument/2006/relationships/hyperlink" Target="http://www.bibliogid.ru/authors/pisateli/kuper3.html" TargetMode="External"/></Relationships>
</file>

<file path=ppt/slides/_rels/slide79.xml.rels><?xml version="1.0" encoding="UTF-8" standalone="yes"?>
<Relationships xmlns="http://schemas.openxmlformats.org/package/2006/relationships"><Relationship Id="rId13" Type="http://schemas.openxmlformats.org/officeDocument/2006/relationships/hyperlink" Target="http://lib.ru/GOLIKOW/dalstran.txt_Contents" TargetMode="External"/><Relationship Id="rId18" Type="http://schemas.openxmlformats.org/officeDocument/2006/relationships/hyperlink" Target="http://lib.ru/GOLIKOW/gchashka.txt" TargetMode="External"/><Relationship Id="rId26" Type="http://schemas.openxmlformats.org/officeDocument/2006/relationships/hyperlink" Target="http://lib.ru/GOLIKOW/gkamen.txt" TargetMode="External"/><Relationship Id="rId39" Type="http://schemas.openxmlformats.org/officeDocument/2006/relationships/hyperlink" Target="http://lib.ru/GOLIKOW/baraban.txt_Contents" TargetMode="External"/><Relationship Id="rId21" Type="http://schemas.openxmlformats.org/officeDocument/2006/relationships/hyperlink" Target="http://lib.ru/GOLIKOW/dymvlesu.txt_Contents" TargetMode="External"/><Relationship Id="rId34" Type="http://schemas.openxmlformats.org/officeDocument/2006/relationships/hyperlink" Target="http://lib.ru/GOLIKOW/mrasskazy.txt" TargetMode="External"/><Relationship Id="rId42" Type="http://schemas.openxmlformats.org/officeDocument/2006/relationships/hyperlink" Target="http://lib.ru/GOLIKOW/vtajna.txt" TargetMode="External"/><Relationship Id="rId47" Type="http://schemas.openxmlformats.org/officeDocument/2006/relationships/hyperlink" Target="http://lib.ru/GOLIKOW/lbov.txt_Contents" TargetMode="External"/><Relationship Id="rId50" Type="http://schemas.openxmlformats.org/officeDocument/2006/relationships/hyperlink" Target="http://lib.ru/GOLIKOW/nagrafrz.txt" TargetMode="External"/><Relationship Id="rId55" Type="http://schemas.openxmlformats.org/officeDocument/2006/relationships/slide" Target="slide57.xml"/><Relationship Id="rId7" Type="http://schemas.openxmlformats.org/officeDocument/2006/relationships/hyperlink" Target="http://sundog2.narod.ru/Moscow.html" TargetMode="External"/><Relationship Id="rId12" Type="http://schemas.openxmlformats.org/officeDocument/2006/relationships/hyperlink" Target="http://lib.ru/GOLIKOW/fourblnd.txt" TargetMode="External"/><Relationship Id="rId17" Type="http://schemas.openxmlformats.org/officeDocument/2006/relationships/hyperlink" Target="http://lib.ru/GOLIKOW/gchashka.txt_Contents" TargetMode="External"/><Relationship Id="rId25" Type="http://schemas.openxmlformats.org/officeDocument/2006/relationships/hyperlink" Target="http://lib.ru/GOLIKOW/gkamen.txt_Contents" TargetMode="External"/><Relationship Id="rId33" Type="http://schemas.openxmlformats.org/officeDocument/2006/relationships/hyperlink" Target="http://lib.ru/GOLIKOW/mrasskazy.txt_Contents" TargetMode="External"/><Relationship Id="rId38" Type="http://schemas.openxmlformats.org/officeDocument/2006/relationships/hyperlink" Target="http://lib.ru/GOLIKOW/school.txt" TargetMode="External"/><Relationship Id="rId46" Type="http://schemas.openxmlformats.org/officeDocument/2006/relationships/hyperlink" Target="http://lib.ru/GOLIKOW/golik01.txt" TargetMode="External"/><Relationship Id="rId2" Type="http://schemas.openxmlformats.org/officeDocument/2006/relationships/image" Target="../media/image13.png"/><Relationship Id="rId16" Type="http://schemas.openxmlformats.org/officeDocument/2006/relationships/hyperlink" Target="http://lib.ru/GOLIKOW/pustsvet.txt" TargetMode="External"/><Relationship Id="rId20" Type="http://schemas.openxmlformats.org/officeDocument/2006/relationships/hyperlink" Target="http://lib.ru/GOLIKOW/chukigek.txt" TargetMode="External"/><Relationship Id="rId29" Type="http://schemas.openxmlformats.org/officeDocument/2006/relationships/hyperlink" Target="http://lib.ru/GOLIKOW/ktimura.txt_Contents" TargetMode="External"/><Relationship Id="rId41" Type="http://schemas.openxmlformats.org/officeDocument/2006/relationships/hyperlink" Target="http://lib.ru/GOLIKOW/vtajna.txt_Contents" TargetMode="External"/><Relationship Id="rId54" Type="http://schemas.openxmlformats.org/officeDocument/2006/relationships/hyperlink" Target="http://lib.ru/GOLIKOW/bumbaras.t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undog2.narod.ru/Strans.html" TargetMode="External"/><Relationship Id="rId11" Type="http://schemas.openxmlformats.org/officeDocument/2006/relationships/hyperlink" Target="http://lib.ru/GOLIKOW/fourblnd.txt_Contents" TargetMode="External"/><Relationship Id="rId24" Type="http://schemas.openxmlformats.org/officeDocument/2006/relationships/hyperlink" Target="http://lib.ru/GOLIKOW/prohozhi.txt" TargetMode="External"/><Relationship Id="rId32" Type="http://schemas.openxmlformats.org/officeDocument/2006/relationships/hyperlink" Target="http://lib.ru/GOLIKOW/boy-kib.txt" TargetMode="External"/><Relationship Id="rId37" Type="http://schemas.openxmlformats.org/officeDocument/2006/relationships/hyperlink" Target="http://lib.ru/GOLIKOW/school.txt_Contents" TargetMode="External"/><Relationship Id="rId40" Type="http://schemas.openxmlformats.org/officeDocument/2006/relationships/hyperlink" Target="http://lib.ru/GOLIKOW/baraban.txt" TargetMode="External"/><Relationship Id="rId45" Type="http://schemas.openxmlformats.org/officeDocument/2006/relationships/hyperlink" Target="http://lib.ru/GOLIKOW/golik01.txt_Contents" TargetMode="External"/><Relationship Id="rId53" Type="http://schemas.openxmlformats.org/officeDocument/2006/relationships/hyperlink" Target="http://lib.ru/GOLIKOW/bumbaras.txt_Contents" TargetMode="External"/><Relationship Id="rId5" Type="http://schemas.openxmlformats.org/officeDocument/2006/relationships/hyperlink" Target="http://sundog2.narod.ru/Voina.htm" TargetMode="External"/><Relationship Id="rId15" Type="http://schemas.openxmlformats.org/officeDocument/2006/relationships/hyperlink" Target="http://lib.ru/GOLIKOW/pustsvet.txt_Contents" TargetMode="External"/><Relationship Id="rId23" Type="http://schemas.openxmlformats.org/officeDocument/2006/relationships/hyperlink" Target="http://lib.ru/GOLIKOW/prohozhi.txt_Contents" TargetMode="External"/><Relationship Id="rId28" Type="http://schemas.openxmlformats.org/officeDocument/2006/relationships/hyperlink" Target="http://lib.ru/GOLIKOW/komskrep.txt" TargetMode="External"/><Relationship Id="rId36" Type="http://schemas.openxmlformats.org/officeDocument/2006/relationships/hyperlink" Target="http://lib.ru/GOLIKOW/rvs.txt" TargetMode="External"/><Relationship Id="rId49" Type="http://schemas.openxmlformats.org/officeDocument/2006/relationships/hyperlink" Target="http://lib.ru/GOLIKOW/nagrafrz.txt_Contents" TargetMode="External"/><Relationship Id="rId10" Type="http://schemas.openxmlformats.org/officeDocument/2006/relationships/hyperlink" Target="http://sundog2.narod.ru/Daty.html" TargetMode="External"/><Relationship Id="rId19" Type="http://schemas.openxmlformats.org/officeDocument/2006/relationships/hyperlink" Target="http://lib.ru/GOLIKOW/chukigek.txt_Contents" TargetMode="External"/><Relationship Id="rId31" Type="http://schemas.openxmlformats.org/officeDocument/2006/relationships/hyperlink" Target="http://lib.ru/GOLIKOW/boy-kib.txt_Contents" TargetMode="External"/><Relationship Id="rId44" Type="http://schemas.openxmlformats.org/officeDocument/2006/relationships/hyperlink" Target="http://lib.ru/GOLIKOW/timur.txt" TargetMode="External"/><Relationship Id="rId52" Type="http://schemas.openxmlformats.org/officeDocument/2006/relationships/hyperlink" Target="http://lib.ru/GOLIKOW/obbiogr.txt" TargetMode="External"/><Relationship Id="rId4" Type="http://schemas.openxmlformats.org/officeDocument/2006/relationships/hyperlink" Target="http://sundog2.narod.ru/Univ.htm" TargetMode="External"/><Relationship Id="rId9" Type="http://schemas.openxmlformats.org/officeDocument/2006/relationships/hyperlink" Target="http://sundog2.narod.ru/%20Psevdo.html" TargetMode="External"/><Relationship Id="rId14" Type="http://schemas.openxmlformats.org/officeDocument/2006/relationships/hyperlink" Target="http://lib.ru/GOLIKOW/dalstran.txt" TargetMode="External"/><Relationship Id="rId22" Type="http://schemas.openxmlformats.org/officeDocument/2006/relationships/hyperlink" Target="http://lib.ru/GOLIKOW/dymvlesu.txt" TargetMode="External"/><Relationship Id="rId27" Type="http://schemas.openxmlformats.org/officeDocument/2006/relationships/hyperlink" Target="http://lib.ru/GOLIKOW/komskrep.txt_Contents" TargetMode="External"/><Relationship Id="rId30" Type="http://schemas.openxmlformats.org/officeDocument/2006/relationships/hyperlink" Target="http://lib.ru/GOLIKOW/ktimura.txt" TargetMode="External"/><Relationship Id="rId35" Type="http://schemas.openxmlformats.org/officeDocument/2006/relationships/hyperlink" Target="http://lib.ru/GOLIKOW/rvs.txt_Contents" TargetMode="External"/><Relationship Id="rId43" Type="http://schemas.openxmlformats.org/officeDocument/2006/relationships/hyperlink" Target="http://lib.ru/GOLIKOW/timur.txt_Contents" TargetMode="External"/><Relationship Id="rId48" Type="http://schemas.openxmlformats.org/officeDocument/2006/relationships/hyperlink" Target="http://lib.ru/GOLIKOW/lbov.txt" TargetMode="External"/><Relationship Id="rId8" Type="http://schemas.openxmlformats.org/officeDocument/2006/relationships/hyperlink" Target="http://sundog2.narod.ru/Smert.htm" TargetMode="External"/><Relationship Id="rId51" Type="http://schemas.openxmlformats.org/officeDocument/2006/relationships/hyperlink" Target="http://lib.ru/GOLIKOW/obbiogr.txt_Contents" TargetMode="External"/><Relationship Id="rId3" Type="http://schemas.openxmlformats.org/officeDocument/2006/relationships/hyperlink" Target="http://sundog2.narod.ru/index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slide" Target="slide90.xml"/><Relationship Id="rId3" Type="http://schemas.openxmlformats.org/officeDocument/2006/relationships/slide" Target="slide83.xml"/><Relationship Id="rId7" Type="http://schemas.openxmlformats.org/officeDocument/2006/relationships/slide" Target="slide88.xml"/><Relationship Id="rId2" Type="http://schemas.openxmlformats.org/officeDocument/2006/relationships/slide" Target="slide8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6.xml"/><Relationship Id="rId5" Type="http://schemas.openxmlformats.org/officeDocument/2006/relationships/slide" Target="slide85.xml"/><Relationship Id="rId4" Type="http://schemas.openxmlformats.org/officeDocument/2006/relationships/slide" Target="slide84.xml"/><Relationship Id="rId9" Type="http://schemas.openxmlformats.org/officeDocument/2006/relationships/slide" Target="slide2.xml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b.ru/EROFEEW/petushki.txt" TargetMode="External"/><Relationship Id="rId13" Type="http://schemas.openxmlformats.org/officeDocument/2006/relationships/hyperlink" Target="http://www.lib.ru/PROZA/BELOW/plotnick.txt" TargetMode="External"/><Relationship Id="rId18" Type="http://schemas.openxmlformats.org/officeDocument/2006/relationships/hyperlink" Target="http://www.lib.ru/MARKES/nobody.txt" TargetMode="External"/><Relationship Id="rId26" Type="http://schemas.openxmlformats.org/officeDocument/2006/relationships/hyperlink" Target="http://www.lib.ru/GESSE/biser.txt" TargetMode="External"/><Relationship Id="rId39" Type="http://schemas.openxmlformats.org/officeDocument/2006/relationships/hyperlink" Target="http://www.lib.ru/POEZIQ/ESENIN/esenin.txt" TargetMode="External"/><Relationship Id="rId3" Type="http://schemas.openxmlformats.org/officeDocument/2006/relationships/hyperlink" Target="http://www.lib.ru/PELEWIN/insectos.txt" TargetMode="External"/><Relationship Id="rId21" Type="http://schemas.openxmlformats.org/officeDocument/2006/relationships/hyperlink" Target="http://www.lib.ru/POEZIQ/MARSHAK/perewody.txt" TargetMode="External"/><Relationship Id="rId34" Type="http://schemas.openxmlformats.org/officeDocument/2006/relationships/hyperlink" Target="http://www.lib.ru/RUSSLIT/GRIN/parusa.txt" TargetMode="External"/><Relationship Id="rId42" Type="http://schemas.openxmlformats.org/officeDocument/2006/relationships/hyperlink" Target="http://www.lib.ru/POEZIQ/esenin.txt" TargetMode="External"/><Relationship Id="rId7" Type="http://schemas.openxmlformats.org/officeDocument/2006/relationships/hyperlink" Target="http://www.lib.ru/PROZA/WASILEW_B/lebedi.txt" TargetMode="External"/><Relationship Id="rId12" Type="http://schemas.openxmlformats.org/officeDocument/2006/relationships/hyperlink" Target="http://www.lib.ru/INPROZ/HEJLI/aeroport.txt" TargetMode="External"/><Relationship Id="rId17" Type="http://schemas.openxmlformats.org/officeDocument/2006/relationships/hyperlink" Target="http://www.lib.ru/INPROZ/KORTASAR/classic.txt" TargetMode="External"/><Relationship Id="rId25" Type="http://schemas.openxmlformats.org/officeDocument/2006/relationships/hyperlink" Target="http://www.lib.ru/BUNIN/allei.txt" TargetMode="External"/><Relationship Id="rId33" Type="http://schemas.openxmlformats.org/officeDocument/2006/relationships/hyperlink" Target="http://www.lib.ru/PROZA/OLESHA/tolstyak.txt" TargetMode="External"/><Relationship Id="rId38" Type="http://schemas.openxmlformats.org/officeDocument/2006/relationships/hyperlink" Target="http://www.lib.ru/POEZIQ/BLOK/12.txt" TargetMode="External"/><Relationship Id="rId2" Type="http://schemas.openxmlformats.org/officeDocument/2006/relationships/hyperlink" Target="http://magazines.russ.ru/novyi_mi/1993/8/bogomol.html" TargetMode="External"/><Relationship Id="rId16" Type="http://schemas.openxmlformats.org/officeDocument/2006/relationships/hyperlink" Target="http://www.lib.ru/INPROZ/BELL/clowneye.txt" TargetMode="External"/><Relationship Id="rId20" Type="http://schemas.openxmlformats.org/officeDocument/2006/relationships/hyperlink" Target="http://www.lib.ru/INOFANT/BRADBURY/farengejt.txt" TargetMode="External"/><Relationship Id="rId29" Type="http://schemas.openxmlformats.org/officeDocument/2006/relationships/hyperlink" Target="http://www.lib.ru/GOLIKOW/vtajna.txt" TargetMode="External"/><Relationship Id="rId41" Type="http://schemas.openxmlformats.org/officeDocument/2006/relationships/hyperlink" Target="http://maximgorkiy.narod.ru/detstv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.ru/POEZIQ/BARTO/dumaj.txt" TargetMode="External"/><Relationship Id="rId11" Type="http://schemas.openxmlformats.org/officeDocument/2006/relationships/hyperlink" Target="http://www.lib.ru/PROZA/SOLZHENICYN/" TargetMode="External"/><Relationship Id="rId24" Type="http://schemas.openxmlformats.org/officeDocument/2006/relationships/hyperlink" Target="http://www.lib.ru/INPROZ/FOLKNER/intruder.txt" TargetMode="External"/><Relationship Id="rId32" Type="http://schemas.openxmlformats.org/officeDocument/2006/relationships/hyperlink" Target="http://www.lib.ru/TALES/KESTNER/kestner2.txt" TargetMode="External"/><Relationship Id="rId37" Type="http://schemas.openxmlformats.org/officeDocument/2006/relationships/hyperlink" Target="http://www.lib.ru/RUSSLIT/FURMANOW/chapaew.txt" TargetMode="External"/><Relationship Id="rId40" Type="http://schemas.openxmlformats.org/officeDocument/2006/relationships/hyperlink" Target="http://www.lib.ru/GUMILEW/gumilev.txt" TargetMode="External"/><Relationship Id="rId45" Type="http://schemas.openxmlformats.org/officeDocument/2006/relationships/hyperlink" Target="http://www.lib.ru/POEZIQ/SEWERYANIN/kubok.txt" TargetMode="External"/><Relationship Id="rId5" Type="http://schemas.openxmlformats.org/officeDocument/2006/relationships/hyperlink" Target="http://www.lib.ru/DOWLATOW/zapowednik.txt" TargetMode="External"/><Relationship Id="rId15" Type="http://schemas.openxmlformats.org/officeDocument/2006/relationships/hyperlink" Target="http://www.lib.ru/AKSENOW/apelxsin.txt" TargetMode="External"/><Relationship Id="rId23" Type="http://schemas.openxmlformats.org/officeDocument/2006/relationships/hyperlink" Target="http://www.lib.ru/PROZA/RYBAKOW/dirk.txt" TargetMode="External"/><Relationship Id="rId28" Type="http://schemas.openxmlformats.org/officeDocument/2006/relationships/hyperlink" Target="http://www.lib.ru/INPROZ/REMARK/tritovar.txt" TargetMode="External"/><Relationship Id="rId36" Type="http://schemas.openxmlformats.org/officeDocument/2006/relationships/hyperlink" Target="http://gorelik.andrewz.org/eng/Rilke/" TargetMode="External"/><Relationship Id="rId10" Type="http://schemas.openxmlformats.org/officeDocument/2006/relationships/hyperlink" Target="http://www.lib.ru/INPROZ/KOBO/yaschik.txt" TargetMode="External"/><Relationship Id="rId19" Type="http://schemas.openxmlformats.org/officeDocument/2006/relationships/hyperlink" Target="http://www.lib.ru/PROZA/AJTMATOW/jamila.txt" TargetMode="External"/><Relationship Id="rId31" Type="http://schemas.openxmlformats.org/officeDocument/2006/relationships/hyperlink" Target="http://www.lib.ru/ILFPETROV/dwenadcatx.txt" TargetMode="External"/><Relationship Id="rId44" Type="http://schemas.openxmlformats.org/officeDocument/2006/relationships/hyperlink" Target="http://www.lib.ru/POEZIQ/MAYAKOWSKIJ/stihi1912.txt" TargetMode="External"/><Relationship Id="rId4" Type="http://schemas.openxmlformats.org/officeDocument/2006/relationships/hyperlink" Target="http://www.lib.ru/PROZA/ORLOW_O/aptekar.txt" TargetMode="External"/><Relationship Id="rId9" Type="http://schemas.openxmlformats.org/officeDocument/2006/relationships/hyperlink" Target="http://www.lib.ru/FISKANDER/" TargetMode="External"/><Relationship Id="rId14" Type="http://schemas.openxmlformats.org/officeDocument/2006/relationships/hyperlink" Target="http://www.lib.ru/PROZA/SOLZHENICYN/rk.txt" TargetMode="External"/><Relationship Id="rId22" Type="http://schemas.openxmlformats.org/officeDocument/2006/relationships/hyperlink" Target="http://www.lib.ru/EKZUPERY/citadel.txt" TargetMode="External"/><Relationship Id="rId27" Type="http://schemas.openxmlformats.org/officeDocument/2006/relationships/hyperlink" Target="http://www.lib.ru/EKZUPERY/" TargetMode="External"/><Relationship Id="rId30" Type="http://schemas.openxmlformats.org/officeDocument/2006/relationships/hyperlink" Target="http://www.lib.ru/RUFANT/BELAEW/man-amhp.txt" TargetMode="External"/><Relationship Id="rId35" Type="http://schemas.openxmlformats.org/officeDocument/2006/relationships/hyperlink" Target="http://www.lib.ru/POEZIQ/MARSHAK/detskaya.txt" TargetMode="External"/><Relationship Id="rId43" Type="http://schemas.openxmlformats.org/officeDocument/2006/relationships/hyperlink" Target="http://www.lib.ru/POEZIQ/MANDELSHTAM/tristia.txt" TargetMode="External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b.ru/LITRA/TURGENEW/milich.txt" TargetMode="External"/><Relationship Id="rId13" Type="http://schemas.openxmlformats.org/officeDocument/2006/relationships/hyperlink" Target="http://www.lib.ru/LITRA/OSTROWSKIJ/mudrec.txt" TargetMode="External"/><Relationship Id="rId18" Type="http://schemas.openxmlformats.org/officeDocument/2006/relationships/hyperlink" Target="http://www.lib.ru/LITRA/TURGENEW/asja.txt" TargetMode="External"/><Relationship Id="rId26" Type="http://schemas.openxmlformats.org/officeDocument/2006/relationships/hyperlink" Target="http://public-library.narod.ru/Pushkin.Alexander/onegin.html" TargetMode="External"/><Relationship Id="rId3" Type="http://schemas.openxmlformats.org/officeDocument/2006/relationships/hyperlink" Target="http://www.lib.ru/LITRA/CHEHOW/sad.txt" TargetMode="External"/><Relationship Id="rId21" Type="http://schemas.openxmlformats.org/officeDocument/2006/relationships/hyperlink" Target="http://www.lib.ru/INPROZ/TEKKEREJ/fairy.txt" TargetMode="External"/><Relationship Id="rId7" Type="http://schemas.openxmlformats.org/officeDocument/2006/relationships/hyperlink" Target="http://www.lib.ru/STIVENSON/island.txt" TargetMode="External"/><Relationship Id="rId12" Type="http://schemas.openxmlformats.org/officeDocument/2006/relationships/hyperlink" Target="http://www.lib.ru/LITRA/DOSTOEWSKIJ/idiot.txt" TargetMode="External"/><Relationship Id="rId17" Type="http://schemas.openxmlformats.org/officeDocument/2006/relationships/hyperlink" Target="http://www.lib.ru/POEZIQ/BODLER/flowers.txt" TargetMode="External"/><Relationship Id="rId25" Type="http://schemas.openxmlformats.org/officeDocument/2006/relationships/hyperlink" Target="http://www.lib.ru/LITRA/LERMONTOW/kalashnikow.txt" TargetMode="External"/><Relationship Id="rId2" Type="http://schemas.openxmlformats.org/officeDocument/2006/relationships/hyperlink" Target="http://www.lib.ru/RUSSLIT/PESHKOW/chelovek.txt" TargetMode="External"/><Relationship Id="rId16" Type="http://schemas.openxmlformats.org/officeDocument/2006/relationships/hyperlink" Target="http://www.lib.ru/TALES/alenkij.txt" TargetMode="External"/><Relationship Id="rId20" Type="http://schemas.openxmlformats.org/officeDocument/2006/relationships/hyperlink" Target="http://www.lib.ru/LITRA/DOSTOEWSKIJ/nights.txt" TargetMode="External"/><Relationship Id="rId29" Type="http://schemas.openxmlformats.org/officeDocument/2006/relationships/hyperlink" Target="http://www.lib.ru/LITRA/ZHUKOWSKIJ/zhukovsky_p.t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.ru/TALES/pinokkio.txt" TargetMode="External"/><Relationship Id="rId11" Type="http://schemas.openxmlformats.org/officeDocument/2006/relationships/hyperlink" Target="http://www.lib.ru/INOFANT/VERN/cptgrant.txt" TargetMode="External"/><Relationship Id="rId24" Type="http://schemas.openxmlformats.org/officeDocument/2006/relationships/hyperlink" Target="http://www.lib.ru/TALES/ANDERSEN/skazki.txt" TargetMode="External"/><Relationship Id="rId32" Type="http://schemas.openxmlformats.org/officeDocument/2006/relationships/slide" Target="slide80.xml"/><Relationship Id="rId5" Type="http://schemas.openxmlformats.org/officeDocument/2006/relationships/hyperlink" Target="http://www.lib.ru/AKONANDOJL/" TargetMode="External"/><Relationship Id="rId15" Type="http://schemas.openxmlformats.org/officeDocument/2006/relationships/hyperlink" Target="http://www.lib.ru/LITRA/TOLSTOJ/kazaki.txt" TargetMode="External"/><Relationship Id="rId23" Type="http://schemas.openxmlformats.org/officeDocument/2006/relationships/hyperlink" Target="http://books.swarog.ru/books/0source/0russ/1pwl/" TargetMode="External"/><Relationship Id="rId28" Type="http://schemas.openxmlformats.org/officeDocument/2006/relationships/hyperlink" Target="http://www.lib.ru/POEZIQ/BAJRON/child.txt" TargetMode="External"/><Relationship Id="rId10" Type="http://schemas.openxmlformats.org/officeDocument/2006/relationships/hyperlink" Target="http://www.lib.ru/LITRA/LESKOW/stranger.txt" TargetMode="External"/><Relationship Id="rId19" Type="http://schemas.openxmlformats.org/officeDocument/2006/relationships/hyperlink" Target="http://www.lib.ru/INPROZ/DIKKENS/d13_engl.txt" TargetMode="External"/><Relationship Id="rId31" Type="http://schemas.openxmlformats.org/officeDocument/2006/relationships/hyperlink" Target="http://character.webzone.ru/svjat1.htm" TargetMode="External"/><Relationship Id="rId4" Type="http://schemas.openxmlformats.org/officeDocument/2006/relationships/hyperlink" Target="http://www.lib.ru/INOFANT/UELS/warworld.txt" TargetMode="External"/><Relationship Id="rId9" Type="http://schemas.openxmlformats.org/officeDocument/2006/relationships/hyperlink" Target="http://www.lib.ru/INPROZ/ZOLYA/belly.txt" TargetMode="External"/><Relationship Id="rId14" Type="http://schemas.openxmlformats.org/officeDocument/2006/relationships/hyperlink" Target="http://www.lib.ru/INOOLD/GOTIE/frakass.txt" TargetMode="External"/><Relationship Id="rId22" Type="http://schemas.openxmlformats.org/officeDocument/2006/relationships/hyperlink" Target="http://www.lib.ru/INOFANT/POE/Goldbug.txt" TargetMode="External"/><Relationship Id="rId27" Type="http://schemas.openxmlformats.org/officeDocument/2006/relationships/hyperlink" Target="http://www.lib.ru/PRIKL/SKOTT/kwentin.txt" TargetMode="External"/><Relationship Id="rId30" Type="http://schemas.openxmlformats.org/officeDocument/2006/relationships/hyperlink" Target="http://litopys.narod.ru/oldukr2/oldukr57.htm" TargetMode="External"/></Relationships>
</file>

<file path=ppt/slides/_rels/slide83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kulichki.com/moshkow/GOLIKOW/chukigek.txt" TargetMode="External"/><Relationship Id="rId18" Type="http://schemas.openxmlformats.org/officeDocument/2006/relationships/hyperlink" Target="http://www.lib.ru/POEZIQ/MARSHAK/detskaya.txt" TargetMode="External"/><Relationship Id="rId26" Type="http://schemas.openxmlformats.org/officeDocument/2006/relationships/hyperlink" Target="http://www.lib.ru/LITRA/TOLSTOJ/hadjimurat.txt" TargetMode="External"/><Relationship Id="rId39" Type="http://schemas.openxmlformats.org/officeDocument/2006/relationships/hyperlink" Target="http://www.lib.ru/LITRA/OSTROWSKIJ/groza.txt" TargetMode="External"/><Relationship Id="rId21" Type="http://schemas.openxmlformats.org/officeDocument/2006/relationships/hyperlink" Target="http://www.skazka.com.ru/article/chukovsk/000005chukovsk.html" TargetMode="External"/><Relationship Id="rId34" Type="http://schemas.openxmlformats.org/officeDocument/2006/relationships/hyperlink" Target="http://www.lib.ru/LITRA/SALTYKOWSHEDRIN/istoria.txt" TargetMode="External"/><Relationship Id="rId42" Type="http://schemas.openxmlformats.org/officeDocument/2006/relationships/hyperlink" Target="http://www.lib.ru/TALES/ANDERSEN/skazki.txt" TargetMode="External"/><Relationship Id="rId47" Type="http://schemas.openxmlformats.org/officeDocument/2006/relationships/hyperlink" Target="http://www.rvb.ru/pushkin/01text/03fables/01fables/0801.htm" TargetMode="External"/><Relationship Id="rId50" Type="http://schemas.openxmlformats.org/officeDocument/2006/relationships/hyperlink" Target="http://www.lib.ru/LITRA/GRIBOEDOW/gore.txt" TargetMode="External"/><Relationship Id="rId55" Type="http://schemas.openxmlformats.org/officeDocument/2006/relationships/hyperlink" Target="http://history.tuad.nsk.ru/Author/Russ/N/NikitinAf/index.html" TargetMode="External"/><Relationship Id="rId7" Type="http://schemas.openxmlformats.org/officeDocument/2006/relationships/hyperlink" Target="http://www.lib.ru/NOSOW/nezn1.txt" TargetMode="External"/><Relationship Id="rId12" Type="http://schemas.openxmlformats.org/officeDocument/2006/relationships/hyperlink" Target="http://www.kulichki.com/moshkow/GOLIKOW/baraban.txt" TargetMode="External"/><Relationship Id="rId17" Type="http://schemas.openxmlformats.org/officeDocument/2006/relationships/hyperlink" Target="http://www.kulichki.com/moshkow/RUSSLIT/OSTROWSKIJ/kak_zakalyalas_stal.txt" TargetMode="External"/><Relationship Id="rId25" Type="http://schemas.openxmlformats.org/officeDocument/2006/relationships/hyperlink" Target="http://www.lib.ru/LONDON/london01.txt" TargetMode="External"/><Relationship Id="rId33" Type="http://schemas.openxmlformats.org/officeDocument/2006/relationships/hyperlink" Target="http://www.lib.ru/INOOLD/GUGO/laughman.txt" TargetMode="External"/><Relationship Id="rId38" Type="http://schemas.openxmlformats.org/officeDocument/2006/relationships/hyperlink" Target="http://www.lib.ru/LITRA/DOSTOEWSKIJ/selo.txt" TargetMode="External"/><Relationship Id="rId46" Type="http://schemas.openxmlformats.org/officeDocument/2006/relationships/hyperlink" Target="http://www.lib.ru/LITRA/ERSHOW/konek.txt" TargetMode="External"/><Relationship Id="rId2" Type="http://schemas.openxmlformats.org/officeDocument/2006/relationships/hyperlink" Target="http://militera.lib.ru/prose/russian/vasilyev2/index.html" TargetMode="External"/><Relationship Id="rId16" Type="http://schemas.openxmlformats.org/officeDocument/2006/relationships/hyperlink" Target="http://www.kulichki.com/moshkow/PROZA/FRAERMAN/dingo.txt" TargetMode="External"/><Relationship Id="rId20" Type="http://schemas.openxmlformats.org/officeDocument/2006/relationships/hyperlink" Target="http://www.lib.ru/INPROZ/HEMINGUEJ/oriuzhie.txt" TargetMode="External"/><Relationship Id="rId29" Type="http://schemas.openxmlformats.org/officeDocument/2006/relationships/hyperlink" Target="http://lib.ru/INPROZ/MARKTWAIN/gekfinn.txt" TargetMode="External"/><Relationship Id="rId41" Type="http://schemas.openxmlformats.org/officeDocument/2006/relationships/hyperlink" Target="http://www.lib.ru/LITRA/TURGENEW/mumu.txt" TargetMode="External"/><Relationship Id="rId54" Type="http://schemas.openxmlformats.org/officeDocument/2006/relationships/hyperlink" Target="http://mediapolis.com.ru/alphabet/n/nikitin_afanasiy/nikitin_3-sea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litera.lib.ru/prose/russian/simonov1/index.html" TargetMode="External"/><Relationship Id="rId11" Type="http://schemas.openxmlformats.org/officeDocument/2006/relationships/hyperlink" Target="http://www.aldebaran.ru/down.shtml?prikl/kaver/kaver1/kaver1" TargetMode="External"/><Relationship Id="rId24" Type="http://schemas.openxmlformats.org/officeDocument/2006/relationships/hyperlink" Target="http://www.lib.ru/PROZA/ZAMQTIN/we.txt" TargetMode="External"/><Relationship Id="rId32" Type="http://schemas.openxmlformats.org/officeDocument/2006/relationships/hyperlink" Target="http://www.lib.ru/INOFANT/VERN/" TargetMode="External"/><Relationship Id="rId37" Type="http://schemas.openxmlformats.org/officeDocument/2006/relationships/hyperlink" Target="http://www.lib.ru/LITRA/GONCHAROW/oblomov.txt" TargetMode="External"/><Relationship Id="rId40" Type="http://schemas.openxmlformats.org/officeDocument/2006/relationships/hyperlink" Target="http://www.lib.ru/LITRA/TURGENEW/turgenev7_4.txt" TargetMode="External"/><Relationship Id="rId45" Type="http://schemas.openxmlformats.org/officeDocument/2006/relationships/hyperlink" Target="http://lib.nexter.ru/" TargetMode="External"/><Relationship Id="rId53" Type="http://schemas.openxmlformats.org/officeDocument/2006/relationships/hyperlink" Target="http://www.lib.ru/PRIKL/DEFO/crusoeall.txt" TargetMode="External"/><Relationship Id="rId5" Type="http://schemas.openxmlformats.org/officeDocument/2006/relationships/hyperlink" Target="http://www.lib.ru/PROZA/BONDAREW/sneg.txt" TargetMode="External"/><Relationship Id="rId15" Type="http://schemas.openxmlformats.org/officeDocument/2006/relationships/hyperlink" Target="http://www.lib.ru/EKZUPERY/planeta.txt" TargetMode="External"/><Relationship Id="rId23" Type="http://schemas.openxmlformats.org/officeDocument/2006/relationships/hyperlink" Target="http://www.skazka.com.ru/article/chukovsk/000003chukovsk.html" TargetMode="External"/><Relationship Id="rId28" Type="http://schemas.openxmlformats.org/officeDocument/2006/relationships/hyperlink" Target="http://www.lib.ru/KIPLING/maugli.txt" TargetMode="External"/><Relationship Id="rId36" Type="http://schemas.openxmlformats.org/officeDocument/2006/relationships/hyperlink" Target="http://c-book.library.tver.ru/cb-datslit-t02.htm" TargetMode="External"/><Relationship Id="rId49" Type="http://schemas.openxmlformats.org/officeDocument/2006/relationships/hyperlink" Target="http://www.lib.ru/LITRA/POGORELSKIJ/kurica.txt" TargetMode="External"/><Relationship Id="rId57" Type="http://schemas.openxmlformats.org/officeDocument/2006/relationships/slide" Target="slide80.xml"/><Relationship Id="rId10" Type="http://schemas.openxmlformats.org/officeDocument/2006/relationships/hyperlink" Target="http://www.slovari.ru/lang/ru/ivoc/oj/index.html" TargetMode="External"/><Relationship Id="rId19" Type="http://schemas.openxmlformats.org/officeDocument/2006/relationships/hyperlink" Target="http://militera.lib.ru/prose/foreign/remark1/title.html" TargetMode="External"/><Relationship Id="rId31" Type="http://schemas.openxmlformats.org/officeDocument/2006/relationships/hyperlink" Target="http://www.lib.ru/INOOLD/GUGO/93god.txt" TargetMode="External"/><Relationship Id="rId44" Type="http://schemas.openxmlformats.org/officeDocument/2006/relationships/hyperlink" Target="http://ibooks.by.ru/dyuma004/index.htm" TargetMode="External"/><Relationship Id="rId52" Type="http://schemas.openxmlformats.org/officeDocument/2006/relationships/hyperlink" Target="http://www.lib.ru/LITRA/KRYLOW/" TargetMode="External"/><Relationship Id="rId4" Type="http://schemas.openxmlformats.org/officeDocument/2006/relationships/hyperlink" Target="http://www.lib.ru/PROZA/WASILEW_B/zori.txt" TargetMode="External"/><Relationship Id="rId9" Type="http://schemas.openxmlformats.org/officeDocument/2006/relationships/hyperlink" Target="http://www.lib.ru/PROZA/KASSIL/ulmlson.txt" TargetMode="External"/><Relationship Id="rId14" Type="http://schemas.openxmlformats.org/officeDocument/2006/relationships/hyperlink" Target="http://www.kulichki.com/moshkow/RUSSLIT/PANTELEEW/lionka.txt" TargetMode="External"/><Relationship Id="rId22" Type="http://schemas.openxmlformats.org/officeDocument/2006/relationships/hyperlink" Target="http://book.org.ua/kids/povest/" TargetMode="External"/><Relationship Id="rId27" Type="http://schemas.openxmlformats.org/officeDocument/2006/relationships/hyperlink" Target="http://www.lib.ru/LITRA/CHEHOW/d.txt" TargetMode="External"/><Relationship Id="rId30" Type="http://schemas.openxmlformats.org/officeDocument/2006/relationships/hyperlink" Target="http://www.lib.ru/INOSTRHIST/DZHOWANIOLI/spartak.txt" TargetMode="External"/><Relationship Id="rId35" Type="http://schemas.openxmlformats.org/officeDocument/2006/relationships/hyperlink" Target="http://www.lib.ru/LITRA/GONCHAROW/obr.txt" TargetMode="External"/><Relationship Id="rId43" Type="http://schemas.openxmlformats.org/officeDocument/2006/relationships/hyperlink" Target="http://www.lib.ru/LITRA/DOSTOEWSKIJ/netochka.txt" TargetMode="External"/><Relationship Id="rId48" Type="http://schemas.openxmlformats.org/officeDocument/2006/relationships/hyperlink" Target="http://www.rvb.ru/pushkin/01text/06prose/01prose/0866.htm" TargetMode="External"/><Relationship Id="rId56" Type="http://schemas.openxmlformats.org/officeDocument/2006/relationships/hyperlink" Target="http://philosophy.allru.net/perv315.html" TargetMode="External"/><Relationship Id="rId8" Type="http://schemas.openxmlformats.org/officeDocument/2006/relationships/hyperlink" Target="http://www.lib.ru/INPROZ/REMARK/timelife.txt" TargetMode="External"/><Relationship Id="rId51" Type="http://schemas.openxmlformats.org/officeDocument/2006/relationships/hyperlink" Target="http://www.lib.ru/GOFMAN/zahes.txt" TargetMode="External"/><Relationship Id="rId3" Type="http://schemas.openxmlformats.org/officeDocument/2006/relationships/hyperlink" Target="http://www.lib.ru/PROZA/RASPUTIN/rasputin_zhivi.txt" TargetMode="External"/></Relationships>
</file>

<file path=ppt/slides/_rels/slide8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b.ru/PROZA/SHOLOHOW/tihijdon12.txt" TargetMode="External"/><Relationship Id="rId13" Type="http://schemas.openxmlformats.org/officeDocument/2006/relationships/hyperlink" Target="http://az.lib.ru/d/dostoewskij_f_m/text_0100.shtml" TargetMode="External"/><Relationship Id="rId18" Type="http://schemas.openxmlformats.org/officeDocument/2006/relationships/hyperlink" Target="http://www.lib.ru/INOFANT/VERN/20000lje.txt" TargetMode="External"/><Relationship Id="rId26" Type="http://schemas.openxmlformats.org/officeDocument/2006/relationships/hyperlink" Target="http://www.lib.ru/LITRA/LERMONTOW/mcyri.txt" TargetMode="External"/><Relationship Id="rId3" Type="http://schemas.openxmlformats.org/officeDocument/2006/relationships/hyperlink" Target="http://www.lib.ru/KOWAL/nedopesok.txt" TargetMode="External"/><Relationship Id="rId21" Type="http://schemas.openxmlformats.org/officeDocument/2006/relationships/hyperlink" Target="http://www.lib.ru/MAJNRID/nohead.txt" TargetMode="External"/><Relationship Id="rId7" Type="http://schemas.openxmlformats.org/officeDocument/2006/relationships/hyperlink" Target="http://www.lib.ru/INPROZ/FUCHIK/fuchik.txt" TargetMode="External"/><Relationship Id="rId12" Type="http://schemas.openxmlformats.org/officeDocument/2006/relationships/hyperlink" Target="http://www.lib.ru/INOFANT/UELS/timemach.txt" TargetMode="External"/><Relationship Id="rId17" Type="http://schemas.openxmlformats.org/officeDocument/2006/relationships/hyperlink" Target="http://www.lib.ru/INOFANT/VERN/ostrow.txt" TargetMode="External"/><Relationship Id="rId25" Type="http://schemas.openxmlformats.org/officeDocument/2006/relationships/hyperlink" Target="http://www.lib.ru/LITRA/LERMONTOW/geroi.txt" TargetMode="External"/><Relationship Id="rId2" Type="http://schemas.openxmlformats.org/officeDocument/2006/relationships/hyperlink" Target="http://www.rusf.ru/vk/book/kolybelnaja_dlja_brata/main.htm" TargetMode="External"/><Relationship Id="rId16" Type="http://schemas.openxmlformats.org/officeDocument/2006/relationships/hyperlink" Target="http://az.lib.ru/d/dostoewskij_f_m/text_0130.shtml" TargetMode="External"/><Relationship Id="rId20" Type="http://schemas.openxmlformats.org/officeDocument/2006/relationships/hyperlink" Target="http://az.lib.ru/t/turgenew_i_s/text_0030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.ru/POEZIQ/TWARDOWSKIJ/terkin.txt" TargetMode="External"/><Relationship Id="rId11" Type="http://schemas.openxmlformats.org/officeDocument/2006/relationships/hyperlink" Target="http://www.lib.ru/LITRA/KUPRIN/duel.txt" TargetMode="External"/><Relationship Id="rId24" Type="http://schemas.openxmlformats.org/officeDocument/2006/relationships/hyperlink" Target="http://az.lib.ru/d/dostoewskij_f_m/text_0010.shtml" TargetMode="External"/><Relationship Id="rId5" Type="http://schemas.openxmlformats.org/officeDocument/2006/relationships/hyperlink" Target="http://www.lib.ru/PROZA/AJTMATOW/parohod.txt" TargetMode="External"/><Relationship Id="rId15" Type="http://schemas.openxmlformats.org/officeDocument/2006/relationships/hyperlink" Target="http://az.lib.ru/d/dostoewskij_f_m/text_0120.shtml" TargetMode="External"/><Relationship Id="rId23" Type="http://schemas.openxmlformats.org/officeDocument/2006/relationships/hyperlink" Target="http://az.lib.ru/t/turgenew_i_s/text_0010.shtml" TargetMode="External"/><Relationship Id="rId28" Type="http://schemas.openxmlformats.org/officeDocument/2006/relationships/slide" Target="slide80.xml"/><Relationship Id="rId10" Type="http://schemas.openxmlformats.org/officeDocument/2006/relationships/hyperlink" Target="http://www.lib.ru/RUFANT/BELAEW/doul.txt" TargetMode="External"/><Relationship Id="rId19" Type="http://schemas.openxmlformats.org/officeDocument/2006/relationships/hyperlink" Target="http://www.lib.ru/CARROLL/carrol1_1.txt" TargetMode="External"/><Relationship Id="rId4" Type="http://schemas.openxmlformats.org/officeDocument/2006/relationships/hyperlink" Target="http://www.lib.ru/PROZA/ALEKSIN/tretij.txt" TargetMode="External"/><Relationship Id="rId9" Type="http://schemas.openxmlformats.org/officeDocument/2006/relationships/hyperlink" Target="http://www.lib.ru/PROZA/SHOLOHOW/tihijdon34.txt" TargetMode="External"/><Relationship Id="rId14" Type="http://schemas.openxmlformats.org/officeDocument/2006/relationships/hyperlink" Target="http://az.lib.ru/d/dostoewskij_f_m/text_0110.shtml" TargetMode="External"/><Relationship Id="rId22" Type="http://schemas.openxmlformats.org/officeDocument/2006/relationships/hyperlink" Target="http://www.lib.ru/POEZIQ/LONGFELLO/hayavata.txt" TargetMode="External"/><Relationship Id="rId27" Type="http://schemas.openxmlformats.org/officeDocument/2006/relationships/hyperlink" Target="http://az.lib.ru/r/radishew_a_n/text_0010.shtml" TargetMode="External"/></Relationships>
</file>

<file path=ppt/slides/_rels/slide85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lib.ru/SOCFANT/CHAPEK/war_sal.txt" TargetMode="External"/><Relationship Id="rId18" Type="http://schemas.openxmlformats.org/officeDocument/2006/relationships/hyperlink" Target="http://nesenenko.narod.ru/BOOKS/BARTO01.html" TargetMode="External"/><Relationship Id="rId26" Type="http://schemas.openxmlformats.org/officeDocument/2006/relationships/hyperlink" Target="http://www.lib.ru/WILDE/doriangray.txt" TargetMode="External"/><Relationship Id="rId39" Type="http://schemas.openxmlformats.org/officeDocument/2006/relationships/hyperlink" Target="http://az.lib.ru/t/tolstoj_lew_nikolaewich/text_0280.shtml" TargetMode="External"/><Relationship Id="rId3" Type="http://schemas.openxmlformats.org/officeDocument/2006/relationships/hyperlink" Target="http://www.lib.ru/PROZA/ASTAFIEW/ryba.txt" TargetMode="External"/><Relationship Id="rId21" Type="http://schemas.openxmlformats.org/officeDocument/2006/relationships/hyperlink" Target="http://www.lib.ru/EKZUPERY/nochnoypolet.txt" TargetMode="External"/><Relationship Id="rId34" Type="http://schemas.openxmlformats.org/officeDocument/2006/relationships/hyperlink" Target="http://www.lib.ru/MAJNRID/nohead.txt" TargetMode="External"/><Relationship Id="rId42" Type="http://schemas.openxmlformats.org/officeDocument/2006/relationships/hyperlink" Target="http://www.lib.ru/INOOLD/DUMA/montekristo2.txt" TargetMode="External"/><Relationship Id="rId47" Type="http://schemas.openxmlformats.org/officeDocument/2006/relationships/hyperlink" Target="http://www.lib.ru/INOOLD/BALZAK/shagren.txt" TargetMode="External"/><Relationship Id="rId50" Type="http://schemas.openxmlformats.org/officeDocument/2006/relationships/slide" Target="slide80.xml"/><Relationship Id="rId7" Type="http://schemas.openxmlformats.org/officeDocument/2006/relationships/hyperlink" Target="http://www.lib.ru/PROZA/AJTMATOW/gulsary.txt" TargetMode="External"/><Relationship Id="rId12" Type="http://schemas.openxmlformats.org/officeDocument/2006/relationships/hyperlink" Target="http://www.lib.ru/INPROZ/REMARK/triumf.txt" TargetMode="External"/><Relationship Id="rId17" Type="http://schemas.openxmlformats.org/officeDocument/2006/relationships/hyperlink" Target="http://www.lib.ru/PROZA/KATAEW/parus.txt" TargetMode="External"/><Relationship Id="rId25" Type="http://schemas.openxmlformats.org/officeDocument/2006/relationships/hyperlink" Target="http://www.lib.ru/INOFANT/UELS/moreau.txt" TargetMode="External"/><Relationship Id="rId33" Type="http://schemas.openxmlformats.org/officeDocument/2006/relationships/hyperlink" Target="http://az.lib.ru/d/dostoewskij_f_m/text_0060.shtml" TargetMode="External"/><Relationship Id="rId38" Type="http://schemas.openxmlformats.org/officeDocument/2006/relationships/hyperlink" Target="http://az.lib.ru/t/tolstoj_lew_nikolaewich/text_0270.shtml" TargetMode="External"/><Relationship Id="rId46" Type="http://schemas.openxmlformats.org/officeDocument/2006/relationships/hyperlink" Target="http://www.lib.ru/INOOLD/STENDAL/redblack.txt" TargetMode="External"/><Relationship Id="rId2" Type="http://schemas.openxmlformats.org/officeDocument/2006/relationships/hyperlink" Target="http://www.lib.ru/PROZA/RASPUTIN/matera.txt" TargetMode="External"/><Relationship Id="rId16" Type="http://schemas.openxmlformats.org/officeDocument/2006/relationships/hyperlink" Target="http://www.lib.ru/RUFANT/BELAEW/star_kec.txt" TargetMode="External"/><Relationship Id="rId20" Type="http://schemas.openxmlformats.org/officeDocument/2006/relationships/hyperlink" Target="http://www.lib.ru/ILFPETROV/telenok.txt" TargetMode="External"/><Relationship Id="rId29" Type="http://schemas.openxmlformats.org/officeDocument/2006/relationships/hyperlink" Target="http://lib.align.ru/book/win/11152.html" TargetMode="External"/><Relationship Id="rId41" Type="http://schemas.openxmlformats.org/officeDocument/2006/relationships/hyperlink" Target="http://www.lib.ru/INOOLD/DUMA/montekristo1.t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.ru/BULGAKOW/master.txt" TargetMode="External"/><Relationship Id="rId11" Type="http://schemas.openxmlformats.org/officeDocument/2006/relationships/hyperlink" Target="http://lib.align.ru/book/win/8341.html" TargetMode="External"/><Relationship Id="rId24" Type="http://schemas.openxmlformats.org/officeDocument/2006/relationships/hyperlink" Target="http://www.lib.ru/INOFANT/UELS/men_moon.txt" TargetMode="External"/><Relationship Id="rId32" Type="http://schemas.openxmlformats.org/officeDocument/2006/relationships/hyperlink" Target="http://az.lib.ru/t/tolstoj_a_k/text_0050.shtml" TargetMode="External"/><Relationship Id="rId37" Type="http://schemas.openxmlformats.org/officeDocument/2006/relationships/hyperlink" Target="http://az.lib.ru/t/tolstoj_lew_nikolaewich/text_0260.shtml" TargetMode="External"/><Relationship Id="rId40" Type="http://schemas.openxmlformats.org/officeDocument/2006/relationships/hyperlink" Target="http://www.lib.ru/INPROZ/MELWILL/mobidik.txt" TargetMode="External"/><Relationship Id="rId45" Type="http://schemas.openxmlformats.org/officeDocument/2006/relationships/hyperlink" Target="http://az.lib.ru/g/gogolx_n_w/text_0010.shtml" TargetMode="External"/><Relationship Id="rId5" Type="http://schemas.openxmlformats.org/officeDocument/2006/relationships/hyperlink" Target="http://www.lib.ru/PROZA/TROEPOLSKIJ/bim.txt" TargetMode="External"/><Relationship Id="rId15" Type="http://schemas.openxmlformats.org/officeDocument/2006/relationships/hyperlink" Target="http://iknowhow.narod.ru/tolst_a/buratino.htm" TargetMode="External"/><Relationship Id="rId23" Type="http://schemas.openxmlformats.org/officeDocument/2006/relationships/hyperlink" Target="http://lib.aldebaran.ru/author/heminguyei_yernest/heminguyei_yernest_fiesta/heminguyei_yernest_fiesta__0.html" TargetMode="External"/><Relationship Id="rId28" Type="http://schemas.openxmlformats.org/officeDocument/2006/relationships/hyperlink" Target="http://az.lib.ru/l/leskow_n_s/text_0246.shtml" TargetMode="External"/><Relationship Id="rId36" Type="http://schemas.openxmlformats.org/officeDocument/2006/relationships/hyperlink" Target="http://az.lib.ru/t/turgenew_i_s/text_0010.shtml" TargetMode="External"/><Relationship Id="rId49" Type="http://schemas.openxmlformats.org/officeDocument/2006/relationships/hyperlink" Target="http://www.lib.ru/INOOLD/BOKKACHO/dekameron.txt" TargetMode="External"/><Relationship Id="rId10" Type="http://schemas.openxmlformats.org/officeDocument/2006/relationships/hyperlink" Target="http://lib.align.ru/book/win/8177.html" TargetMode="External"/><Relationship Id="rId19" Type="http://schemas.openxmlformats.org/officeDocument/2006/relationships/hyperlink" Target="http://www.lib.ru/PROZA/BELYAEW_W/fort1.txt" TargetMode="External"/><Relationship Id="rId31" Type="http://schemas.openxmlformats.org/officeDocument/2006/relationships/hyperlink" Target="http://www.vbooks.ru/AUTHORS/GLEB-USPENSKIY/030859.html" TargetMode="External"/><Relationship Id="rId44" Type="http://schemas.openxmlformats.org/officeDocument/2006/relationships/hyperlink" Target="http://www.lib.ru/LITRA/PUSHKIN/kapitan.txt" TargetMode="External"/><Relationship Id="rId4" Type="http://schemas.openxmlformats.org/officeDocument/2006/relationships/hyperlink" Target="http://www.belousenko.com/wr_Solzhenitsyn.htm" TargetMode="External"/><Relationship Id="rId9" Type="http://schemas.openxmlformats.org/officeDocument/2006/relationships/hyperlink" Target="http://www.lib.ru/SELINGER/sel_1.txt" TargetMode="External"/><Relationship Id="rId14" Type="http://schemas.openxmlformats.org/officeDocument/2006/relationships/hyperlink" Target="http://www.lib.ru/INPROZ/MITCHELL/gone_with_the_wind.txt" TargetMode="External"/><Relationship Id="rId22" Type="http://schemas.openxmlformats.org/officeDocument/2006/relationships/hyperlink" Target="http://lib.ru/PROZA/SHOLOHOW/" TargetMode="External"/><Relationship Id="rId27" Type="http://schemas.openxmlformats.org/officeDocument/2006/relationships/hyperlink" Target="http://www.vbooks.ru/AUTHORS/STIVENSON-ROBERT-LUIS/012998.html" TargetMode="External"/><Relationship Id="rId30" Type="http://schemas.openxmlformats.org/officeDocument/2006/relationships/hyperlink" Target="http://lib.ru/CARROLL/alisa2.txt" TargetMode="External"/><Relationship Id="rId35" Type="http://schemas.openxmlformats.org/officeDocument/2006/relationships/hyperlink" Target="http://az.lib.ru/d/dostoewskij_f_m/text_0020.shtml" TargetMode="External"/><Relationship Id="rId43" Type="http://schemas.openxmlformats.org/officeDocument/2006/relationships/hyperlink" Target="http://www.fictionbook.ru/author/kuper_djeyims_fenimor/zveroboyi_ili_pervaya_tropa_voyiniy/kuper_zveroboyi_ili_pervaya_tropa_voyiniy.html" TargetMode="External"/><Relationship Id="rId48" Type="http://schemas.openxmlformats.org/officeDocument/2006/relationships/hyperlink" Target="http://www.lib.ru/MOLIER/meshanin.txt" TargetMode="External"/><Relationship Id="rId8" Type="http://schemas.openxmlformats.org/officeDocument/2006/relationships/hyperlink" Target="http://www.lib.ru/NATUR/DARREL/family.txt" TargetMode="External"/></Relationships>
</file>

<file path=ppt/slides/_rels/slide8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b.ru/NOSOW/fantaz.txt" TargetMode="External"/><Relationship Id="rId13" Type="http://schemas.openxmlformats.org/officeDocument/2006/relationships/hyperlink" Target="http://lib.ru/PROZA/SHOLOHOW/celina.txt" TargetMode="External"/><Relationship Id="rId18" Type="http://schemas.openxmlformats.org/officeDocument/2006/relationships/hyperlink" Target="http://www.skazka.com.ru/article/chukovsk/000004chukovsk.html" TargetMode="External"/><Relationship Id="rId26" Type="http://schemas.openxmlformats.org/officeDocument/2006/relationships/hyperlink" Target="http://www.lib.ru/INPROZ/WOJNICH/owod.txt" TargetMode="External"/><Relationship Id="rId3" Type="http://schemas.openxmlformats.org/officeDocument/2006/relationships/hyperlink" Target="http://lib.align.ru/book/win/9491.html" TargetMode="External"/><Relationship Id="rId21" Type="http://schemas.openxmlformats.org/officeDocument/2006/relationships/hyperlink" Target="http://www.skazka.com.ru/article/chukovsk/000007chukovsk.html" TargetMode="External"/><Relationship Id="rId7" Type="http://schemas.openxmlformats.org/officeDocument/2006/relationships/hyperlink" Target="http://raybradbury.ru/library/novels/wine/" TargetMode="External"/><Relationship Id="rId12" Type="http://schemas.openxmlformats.org/officeDocument/2006/relationships/hyperlink" Target="http://www.lib.ru/GOLIKOW/baraban.txt" TargetMode="External"/><Relationship Id="rId17" Type="http://schemas.openxmlformats.org/officeDocument/2006/relationships/hyperlink" Target="http://www.skazka.com.ru/article/chukovsk/000006chukovsk.html" TargetMode="External"/><Relationship Id="rId25" Type="http://schemas.openxmlformats.org/officeDocument/2006/relationships/hyperlink" Target="http://www.lib.ru/LONDON/" TargetMode="External"/><Relationship Id="rId2" Type="http://schemas.openxmlformats.org/officeDocument/2006/relationships/hyperlink" Target="http://www.lib.ru/HIST/BALASHOW/bala8.txt" TargetMode="External"/><Relationship Id="rId16" Type="http://schemas.openxmlformats.org/officeDocument/2006/relationships/hyperlink" Target="http://www.lib.ru/RUSSLIT/FADEEW/razgrom.txt" TargetMode="External"/><Relationship Id="rId20" Type="http://schemas.openxmlformats.org/officeDocument/2006/relationships/hyperlink" Target="http://www.lib.ru/PRIKL/SABATINI/blood.t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.ru/PROZA/RASPUTIN/dengi.txt" TargetMode="External"/><Relationship Id="rId11" Type="http://schemas.openxmlformats.org/officeDocument/2006/relationships/hyperlink" Target="http://www.lib.ru/EKZUPERY/mprinc.txt" TargetMode="External"/><Relationship Id="rId24" Type="http://schemas.openxmlformats.org/officeDocument/2006/relationships/hyperlink" Target="http://www.lib.ru/AKONANDOJL/sh_baskr.txt" TargetMode="External"/><Relationship Id="rId5" Type="http://schemas.openxmlformats.org/officeDocument/2006/relationships/hyperlink" Target="http://www.rusf.ru/vk/book/malchik_so_shpagoi/malchik_so_shpagoi_1_01.htm" TargetMode="External"/><Relationship Id="rId15" Type="http://schemas.openxmlformats.org/officeDocument/2006/relationships/hyperlink" Target="http://www.lib.ru/BULGAKOW/whtguard.txt" TargetMode="External"/><Relationship Id="rId23" Type="http://schemas.openxmlformats.org/officeDocument/2006/relationships/hyperlink" Target="http://az.lib.ru/t/tolstoj_lew_nikolaewich/text_0250.shtml" TargetMode="External"/><Relationship Id="rId28" Type="http://schemas.openxmlformats.org/officeDocument/2006/relationships/hyperlink" Target="http://az.lib.ru/g/garinmihajlowskij_n/text_0020.shtml" TargetMode="External"/><Relationship Id="rId10" Type="http://schemas.openxmlformats.org/officeDocument/2006/relationships/hyperlink" Target="http://lib.ru/PROZA/POLEWOJ/chelowek.txt" TargetMode="External"/><Relationship Id="rId19" Type="http://schemas.openxmlformats.org/officeDocument/2006/relationships/hyperlink" Target="http://www.lib.ru/RUSSLIT/GRIN/parusa.txt" TargetMode="External"/><Relationship Id="rId4" Type="http://schemas.openxmlformats.org/officeDocument/2006/relationships/hyperlink" Target="http://www.lib.ru/PROZA/ALEKSIN/tretij.txt" TargetMode="External"/><Relationship Id="rId9" Type="http://schemas.openxmlformats.org/officeDocument/2006/relationships/hyperlink" Target="http://www.litportal.ru/genre39/author370/read/page/1/book2277.html" TargetMode="External"/><Relationship Id="rId14" Type="http://schemas.openxmlformats.org/officeDocument/2006/relationships/hyperlink" Target="http://www.lib.ru/RUSSLIT/PANTELEEW/respublikashkid.txt" TargetMode="External"/><Relationship Id="rId22" Type="http://schemas.openxmlformats.org/officeDocument/2006/relationships/hyperlink" Target="http://az.lib.ru/t/tolstoj_lew_nikolaewich/text_0245.shtml" TargetMode="External"/><Relationship Id="rId27" Type="http://schemas.openxmlformats.org/officeDocument/2006/relationships/hyperlink" Target="http://lib.align.ru/book/win/7261.html" TargetMode="External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b.ru/INOSTRHIST/DEKOSTER/ulenspie.txt" TargetMode="External"/><Relationship Id="rId13" Type="http://schemas.openxmlformats.org/officeDocument/2006/relationships/hyperlink" Target="http://www.dostoevskiy.net.ru/lib/sb/book/1447/page/0" TargetMode="External"/><Relationship Id="rId18" Type="http://schemas.openxmlformats.org/officeDocument/2006/relationships/hyperlink" Target="http://az.lib.ru/o/ostrowskij_a_n/text_0034.shtml" TargetMode="External"/><Relationship Id="rId26" Type="http://schemas.openxmlformats.org/officeDocument/2006/relationships/hyperlink" Target="http://www.lib.ru/INPROZ/DIKKENS/pickwickpost.txt" TargetMode="External"/><Relationship Id="rId3" Type="http://schemas.openxmlformats.org/officeDocument/2006/relationships/hyperlink" Target="http://lib.align.ru/book/win/11157.html" TargetMode="External"/><Relationship Id="rId21" Type="http://schemas.openxmlformats.org/officeDocument/2006/relationships/hyperlink" Target="http://www.nikolaygogol.org.ru/lib/sb/book/1528/page/0" TargetMode="External"/><Relationship Id="rId34" Type="http://schemas.openxmlformats.org/officeDocument/2006/relationships/hyperlink" Target="http://www.solnet.ee/skazki/219c.html" TargetMode="External"/><Relationship Id="rId7" Type="http://schemas.openxmlformats.org/officeDocument/2006/relationships/hyperlink" Target="http://az.lib.ru/d/dostoewskij_f_m/text_0060.shtml" TargetMode="External"/><Relationship Id="rId12" Type="http://schemas.openxmlformats.org/officeDocument/2006/relationships/hyperlink" Target="http://az.lib.ru/g/griboedow_a_s/text_0010.shtml" TargetMode="External"/><Relationship Id="rId17" Type="http://schemas.openxmlformats.org/officeDocument/2006/relationships/hyperlink" Target="http://az.lib.ru/t/turgenew_i_s/text_0070.shtml" TargetMode="External"/><Relationship Id="rId25" Type="http://schemas.openxmlformats.org/officeDocument/2006/relationships/hyperlink" Target="http://www.lib.ru/TALES/ANDERSEN/skazki.txt" TargetMode="External"/><Relationship Id="rId33" Type="http://schemas.openxmlformats.org/officeDocument/2006/relationships/hyperlink" Target="http://www.solnet.ee/skazki/156.html" TargetMode="External"/><Relationship Id="rId2" Type="http://schemas.openxmlformats.org/officeDocument/2006/relationships/hyperlink" Target="http://lib.ru/LITRA/CHEHOW/kashtanka.txt" TargetMode="External"/><Relationship Id="rId16" Type="http://schemas.openxmlformats.org/officeDocument/2006/relationships/hyperlink" Target="http://az.lib.ru/t/tolstoj_lew_nikolaewich/text_0010.shtml" TargetMode="External"/><Relationship Id="rId20" Type="http://schemas.openxmlformats.org/officeDocument/2006/relationships/hyperlink" Target="http://az.lib.ru/t/turgenew_i_s/text_0080.shtml" TargetMode="External"/><Relationship Id="rId29" Type="http://schemas.openxmlformats.org/officeDocument/2006/relationships/hyperlink" Target="http://lib.align.ru/book/win/617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.ru/INOFANT/VERN/cptgrant.txt" TargetMode="External"/><Relationship Id="rId11" Type="http://schemas.openxmlformats.org/officeDocument/2006/relationships/hyperlink" Target="http://az.lib.ru/s/saltykow_m_e/text_0010.shtml" TargetMode="External"/><Relationship Id="rId24" Type="http://schemas.openxmlformats.org/officeDocument/2006/relationships/hyperlink" Target="http://ilibrary.ru/text/990/p.1/index.html" TargetMode="External"/><Relationship Id="rId32" Type="http://schemas.openxmlformats.org/officeDocument/2006/relationships/hyperlink" Target="http://www.solnet.ee/skazki/125b.html" TargetMode="External"/><Relationship Id="rId5" Type="http://schemas.openxmlformats.org/officeDocument/2006/relationships/hyperlink" Target="http://az.lib.ru/t/turgenew_i_s/text_0140.shtml" TargetMode="External"/><Relationship Id="rId15" Type="http://schemas.openxmlformats.org/officeDocument/2006/relationships/hyperlink" Target="http://www.lib.ru/INPROZ/BICHER_STOU/hizhina.txt" TargetMode="External"/><Relationship Id="rId23" Type="http://schemas.openxmlformats.org/officeDocument/2006/relationships/hyperlink" Target="http://ilibrary.ru/text/2/p.1/index.html" TargetMode="External"/><Relationship Id="rId28" Type="http://schemas.openxmlformats.org/officeDocument/2006/relationships/hyperlink" Target="http://lib.ru/LITRA/PUSHKIN/saltan.txt" TargetMode="External"/><Relationship Id="rId10" Type="http://schemas.openxmlformats.org/officeDocument/2006/relationships/hyperlink" Target="http://az.lib.ru/t/tolstoj_lew_nikolaewich/text_0160.shtml" TargetMode="External"/><Relationship Id="rId19" Type="http://schemas.openxmlformats.org/officeDocument/2006/relationships/hyperlink" Target="http://az.lib.ru/g/goncharow_i_a/text_0010.shtml" TargetMode="External"/><Relationship Id="rId31" Type="http://schemas.openxmlformats.org/officeDocument/2006/relationships/hyperlink" Target="http://az.lib.ru/k/karamzin_n_m/text_0010.shtml" TargetMode="External"/><Relationship Id="rId4" Type="http://schemas.openxmlformats.org/officeDocument/2006/relationships/hyperlink" Target="http://www.lib.ru/INOFANT/VERN/arndwrld.txt" TargetMode="External"/><Relationship Id="rId9" Type="http://schemas.openxmlformats.org/officeDocument/2006/relationships/hyperlink" Target="http://az.lib.ru/t/turgenew_i_s/text_0040.shtml" TargetMode="External"/><Relationship Id="rId14" Type="http://schemas.openxmlformats.org/officeDocument/2006/relationships/hyperlink" Target="http://www.lib.ru/INPROZ/FLOBER/bovary.txt" TargetMode="External"/><Relationship Id="rId22" Type="http://schemas.openxmlformats.org/officeDocument/2006/relationships/hyperlink" Target="http://az.lib.ru/g/gogolx_n_w/text_0140.shtml" TargetMode="External"/><Relationship Id="rId27" Type="http://schemas.openxmlformats.org/officeDocument/2006/relationships/hyperlink" Target="http://lib.ru/LITRA/PUSHKIN/dubrowskij.txt" TargetMode="External"/><Relationship Id="rId30" Type="http://schemas.openxmlformats.org/officeDocument/2006/relationships/hyperlink" Target="http://az.lib.ru/d/dawydow_d_w/text_0070.shtml" TargetMode="External"/><Relationship Id="rId35" Type="http://schemas.openxmlformats.org/officeDocument/2006/relationships/slide" Target="slide80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" Target="slide8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8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8" Type="http://schemas.openxmlformats.org/officeDocument/2006/relationships/hyperlink" Target="http://alish.ru/" TargetMode="External"/><Relationship Id="rId3" Type="http://schemas.openxmlformats.org/officeDocument/2006/relationships/hyperlink" Target="http://www.lukianenko.ru/" TargetMode="External"/><Relationship Id="rId7" Type="http://schemas.openxmlformats.org/officeDocument/2006/relationships/hyperlink" Target="http://www.museumpushkin.ru/" TargetMode="External"/><Relationship Id="rId2" Type="http://schemas.openxmlformats.org/officeDocument/2006/relationships/hyperlink" Target="http://sp.voskres.ru/-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olstoymuseum.ru/" TargetMode="External"/><Relationship Id="rId5" Type="http://schemas.openxmlformats.org/officeDocument/2006/relationships/hyperlink" Target="http://www.levtolstoy.ru/" TargetMode="External"/><Relationship Id="rId4" Type="http://schemas.openxmlformats.org/officeDocument/2006/relationships/hyperlink" Target="http://www.akunin.ru/" TargetMode="External"/><Relationship Id="rId9" Type="http://schemas.openxmlformats.org/officeDocument/2006/relationships/hyperlink" Target="http://www.tatar.museum.ru/search.asp" TargetMode="External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hyperlink" Target="http://orel.rsl.ru/" TargetMode="External"/><Relationship Id="rId3" Type="http://schemas.openxmlformats.org/officeDocument/2006/relationships/hyperlink" Target="http://public-library.narod.ru/" TargetMode="External"/><Relationship Id="rId7" Type="http://schemas.openxmlformats.org/officeDocument/2006/relationships/hyperlink" Target="http://www.elibrary.ru/" TargetMode="External"/><Relationship Id="rId2" Type="http://schemas.openxmlformats.org/officeDocument/2006/relationships/hyperlink" Target="http://lib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debaran.ru/" TargetMode="External"/><Relationship Id="rId11" Type="http://schemas.openxmlformats.org/officeDocument/2006/relationships/hyperlink" Target="http://bookz.ru/" TargetMode="External"/><Relationship Id="rId5" Type="http://schemas.openxmlformats.org/officeDocument/2006/relationships/hyperlink" Target="http://www.knigashop.ru/" TargetMode="External"/><Relationship Id="rId10" Type="http://schemas.openxmlformats.org/officeDocument/2006/relationships/hyperlink" Target="http://www.litportal.ru/" TargetMode="External"/><Relationship Id="rId4" Type="http://schemas.openxmlformats.org/officeDocument/2006/relationships/hyperlink" Target="http://www.klassika.ru/" TargetMode="External"/><Relationship Id="rId9" Type="http://schemas.openxmlformats.org/officeDocument/2006/relationships/hyperlink" Target="http://www.kitap.net.ru/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ntb.ru/" TargetMode="External"/><Relationship Id="rId2" Type="http://schemas.openxmlformats.org/officeDocument/2006/relationships/hyperlink" Target="http://www.nl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bfl.ru/" TargetMode="External"/><Relationship Id="rId5" Type="http://schemas.openxmlformats.org/officeDocument/2006/relationships/hyperlink" Target="http://www.turgenev.ru/" TargetMode="External"/><Relationship Id="rId4" Type="http://schemas.openxmlformats.org/officeDocument/2006/relationships/hyperlink" Target="http://www.rsl.ru/" TargetMode="External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taphane.ru/" TargetMode="External"/><Relationship Id="rId3" Type="http://schemas.openxmlformats.org/officeDocument/2006/relationships/hyperlink" Target="http://new.gnpbu.ru/" TargetMode="External"/><Relationship Id="rId7" Type="http://schemas.openxmlformats.org/officeDocument/2006/relationships/hyperlink" Target="http://www.rasl.ru/" TargetMode="External"/><Relationship Id="rId2" Type="http://schemas.openxmlformats.org/officeDocument/2006/relationships/hyperlink" Target="http://www.gnpb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bmgu.ru/" TargetMode="External"/><Relationship Id="rId5" Type="http://schemas.openxmlformats.org/officeDocument/2006/relationships/hyperlink" Target="http://www.liart.ru/" TargetMode="External"/><Relationship Id="rId4" Type="http://schemas.openxmlformats.org/officeDocument/2006/relationships/hyperlink" Target="http://www.shpl.ru/" TargetMode="External"/><Relationship Id="rId9" Type="http://schemas.openxmlformats.org/officeDocument/2006/relationships/hyperlink" Target="http://www.ryltat.ru/" TargetMode="Externa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381000" y="457200"/>
            <a:ext cx="8229600" cy="59436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cap="none" smtClean="0">
              <a:effectLst/>
              <a:latin typeface="Gill Sans MT" pitchFamily="34" charset="0"/>
            </a:endParaRPr>
          </a:p>
        </p:txBody>
      </p:sp>
      <p:sp>
        <p:nvSpPr>
          <p:cNvPr id="118789" name="WordArt 5"/>
          <p:cNvSpPr>
            <a:spLocks noChangeArrowheads="1" noChangeShapeType="1" noTextEdit="1"/>
          </p:cNvSpPr>
          <p:nvPr/>
        </p:nvSpPr>
        <p:spPr bwMode="auto">
          <a:xfrm>
            <a:off x="352425" y="381000"/>
            <a:ext cx="7877175" cy="6096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257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4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Поиск информации</a:t>
            </a:r>
          </a:p>
          <a:p>
            <a:pPr algn="ctr"/>
            <a:r>
              <a:rPr lang="ru-RU" sz="4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о книгах-юбилярах </a:t>
            </a:r>
          </a:p>
          <a:p>
            <a:pPr algn="ctr"/>
            <a:r>
              <a:rPr lang="ru-RU" sz="4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и писателях-юбилярах</a:t>
            </a:r>
          </a:p>
          <a:p>
            <a:pPr algn="ctr"/>
            <a:r>
              <a:rPr lang="ru-RU" sz="4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 помощью Интернет-ресурсов</a:t>
            </a:r>
          </a:p>
          <a:p>
            <a:pPr algn="ctr"/>
            <a:r>
              <a:rPr lang="ru-RU" sz="4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(для учащихся, учителей, </a:t>
            </a:r>
          </a:p>
          <a:p>
            <a:pPr algn="ctr"/>
            <a:r>
              <a:rPr lang="ru-RU" sz="4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библиотекарей)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49530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июнь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19469" name="Group 13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686800" cy="423672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июня 1920 года родился Давид Самуилович Самойлов (Кауфман),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июня 1915 года родился Алексей Тимофеевич Черкасов,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июня 1840 года родился Томас Гарди,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июня 1740 года родился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Донатьен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Альфонс Франсуа де Сад,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июня 1930 года родился Михаил Тихонович Емцев,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июня 1875 года родился Томас Манн, немецкий писатель, нобелевский лауреат 1929 года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июня 1915 года родился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Сол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Беллоу, американский писатель, нобелевский лауреат 1976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июня 1925 года родился Уильям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Стайрон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июня 1920 года родился Лазарь Викторович Карелин,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июня 1865 года родился Уильям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Батлер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Йитс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ирландский поэт, драматург, нобелевский лауреат 1923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июня 1910 года родился Александр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Трифонович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Твардовский,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июня 1935 года родилась Франсуаза Саган, французская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29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июня 1900 года родился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Антуан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 Сент-Экзюпери,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848600" y="58674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0198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Июль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0493" name="Group 13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686800" cy="47244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1610 года родился Поль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Скаррон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французский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1850 года родился Иван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Вазов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болгарский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1945 года родился Дин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Кунц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1890 года родился Вера Михайловна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Инбер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русская поэтесса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1905 года родился Лев Абрамович Кассиль,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1915 года родился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Сол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Беллоу, американский писатель, нобелевский лауреат 1975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1925 года родился Анатолий Андреевич Ананьев,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1900 года родилась Натали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Саррот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(Наталия Ивановна Черняк), французская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июля 1855 года родился Александр Иванович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Эртель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1905 года родился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Элиас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Канетти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австрийский писатель, нобелевский лауреат 1981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1885 года родился Андре Моруа (Эмиль Герцог),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1905 года родился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Элиас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Канетти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австрийский писатель, нобелевский лауреат 1981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1930 года родился Анатолий Алексеевич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Азольский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1835 года родился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Джозуэ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Кардуччи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итальянский поэт, нобелевский лауреат 1906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848600" y="57912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56388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Август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1518" name="Group 14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686800" cy="423672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1815 года родился Ричард Генри ДАНА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августа 1935 года родился Виктор СЛАВКИН , русскай писатель,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августа 1920 года родилась Филлис Дороти ДЖЕЙМС, английская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1850 года родился Ги де МОПАССАН 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августа 1955 года родился Владимир Георгиевич СОРОКИН , русскай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1865 года родился Дмитрий Сергеевич МЕРЕЖКОВСКИЙ, писатель 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1860 года родился Эрнест СЕТОН-ТОМПСОН, канадский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1925 года родился Радий Петрович ПОГОДИН,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1780 года родился Пьер Жан де БЕРАНЖЕ , французский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1880 года родился Александр Степанович ГРИН,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1925 года родился Юрий Валентинович ТРИФОНОВ,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1925 года родился Аркадий Натанович СТРУГАЦКИЙ,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31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1935 года родился Геннадий Андреевич НЕМЧИНОВ, писатель </a:t>
                      </a:r>
                      <a:r>
                        <a:rPr kumimoji="0" lang="ru-RU" sz="17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Биография писателя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772400" y="57912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3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56388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Сентябрь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2541" name="Group 1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686800" cy="4664075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сентября 1855 года родился Иннокентий Федорович Анненский , русский поэт, переводчик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сентября 1875 года родился Эдгар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Райс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Берроуз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1905 года родился Артур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Кестлер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сентября 1870 года родился Александр Иванович Куприн , русский писатель </a:t>
                      </a:r>
                      <a:b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Тексты произведений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1830 года родился Фредерик Мистраль , французский поэт, нобелевский лауреат 1904 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1920 года родился Афанасий Дмитриевич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Салынский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русский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сентября 1865 года родился Ян Райнис , латышский поэт,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1920 года родился Дальтон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Кэмп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канадский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сентября 1935 года родился Альберт Анатольевич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Лиханов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1890 года родилась Агата Кристи , английская писательница </a:t>
                      </a:r>
                      <a:b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Тексты произведений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1890 года родился Стефан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Зорьян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(Аракелян) , армянский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1795 года родился Кондратий Федорович Рылеев , русский поэт </a:t>
                      </a:r>
                      <a:b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Тексты произведений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1915 года родилась Маргарита Иосифовна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Алигер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русская поэтесса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сентября 1875 года родился Сергей Николаевич Сергеев-Ценский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29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сентября 1895 года родилась Надежда Александровна Павлович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772400" y="58674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5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59436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Октябрь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3566" name="Group 14"/>
          <p:cNvGraphicFramePr>
            <a:graphicFrameLocks noGrp="1"/>
          </p:cNvGraphicFramePr>
          <p:nvPr>
            <p:ph idx="1"/>
          </p:nvPr>
        </p:nvGraphicFramePr>
        <p:xfrm>
          <a:off x="228600" y="609600"/>
          <a:ext cx="8686800" cy="55626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556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1895 года родился Сергей Александрович Есенин, русский поэт 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Сайт о С.А.Есенине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| </a:t>
                      </a: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Тексты произведений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октября 1915 года родилась Маргарита Иосифовна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Алигер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русская поэтесса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1865 года родился Алексей Иванович Свирский,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1925 года родился Абрам Терц (Андрей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Донатович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Синявский),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1925 года родился Наум Моисеевич Коржавин (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Мандель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1885 года родился Франсуа Мориак, французский писатель нобелевский лауреат 1952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1880 года родился Саша Чёрный (Александр Михайлович Гликберг),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1840 года родился Дмитрий Иванович Писарев,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1905 года родился Чарльз Перси Сноу,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1870 года родился Алексей Павлович Чапыгин,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1935 года родился Еремей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Иудович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Парнов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1870 года родился Иван Алексеевич Бунин, русский писатель нобелевский лауреат 1933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1925 года родился Евгений Михайлович Винокуров,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1920 года родился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Джанни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Родари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итальянский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1880 года родился Андрей Белый (Борис Николаевич Бугаев), русский поэт 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Биография и тексты произведений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31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1920 года родился Дик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Фрэнсис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английский писатель 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Биографическая </a:t>
                      </a:r>
                      <a:r>
                        <a:rPr kumimoji="0" lang="ru-RU" sz="1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справкая</a:t>
                      </a: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6"/>
                        </a:rPr>
                        <a:t>Тексты произведений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7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53340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ноябрь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24589" name="Group 13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686800" cy="546893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1895 года родился Эдуард Георгиевич Багрицкий, русский поэт 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Тексты произведений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1940 года родился Дмитрий Александрович Пригов,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1885 года родился Велимир (Виктор Владимирович) Хлебников,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1870 года родился Роберт Луис Стивенсон, английский писатель 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Очерк о жизни писателя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Тексты произведений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1925 года родился Юлий Маркович Даниэль, русский писатель, переводчик, диссидент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ноября 1900 года родился Николай Робертович Эрдман, русский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ноября 1900 года родился Николай Федорович Погодин, русский писатель,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1900 года родилась Анна Зегерс, немецкая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1885 года родился Сергей Михайлович Соловьев,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ноября 1915 года родился Сергей Сергеевич Смирнов,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1840 года родился Алексей Николаевич Апухтин,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1915 года родился Константин Михайлович Симонов,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29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1905 года родился Гавриил Николаевич Троепольский,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30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1835 года родился Марк Твен (Сэмюэль Ленгхорн Клеменс),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848600" y="60198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5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1054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декабрь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25613" name="Group 13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686800" cy="526573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1900 года родился Александр Андреевич Прокофьев,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1825 года родился Алексей Николаевич Плещеев,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1875 года родился Райнер Мария Рильке, австрийский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1905 года родился Василий Семенович Гроссман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декабря 1720 года родился Карло Гоцци, итальянский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1925 года родился Константин Яковлевич Ваншенкин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1830 года родился Жюль де Гонкур,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1935 года родился Сергей Николаевич Есин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1910 года родился Жан Жене,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1905 года родилась Галина Иосифовна Серебрякова,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1900 года родился Всеволод Витальевич Вишневский,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1910 года родился Павел Николаевич Васильев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30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1905 года родился Даниил Хармс (Даниил Иванович Ювачев), русский поэт, прозаик,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30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1865 года родился Джозеф Редьярд Киплинг, английский писатель </a:t>
                      </a:r>
                      <a:b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7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Биография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7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Тексты произведений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4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533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336600"/>
                </a:solidFill>
              </a:rPr>
              <a:t>01-06</a:t>
            </a:r>
            <a:endParaRPr lang="ru-RU" sz="6000" dirty="0">
              <a:solidFill>
                <a:srgbClr val="33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267200"/>
              </a:tblGrid>
              <a:tr h="40774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2" action="ppaction://hlinksldjump"/>
                        </a:rPr>
                        <a:t>Январь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3" action="ppaction://hlinksldjump"/>
                        </a:rPr>
                        <a:t>Февраль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4" action="ppaction://hlinksldjump"/>
                        </a:rPr>
                        <a:t>Март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5" action="ppaction://hlinksldjump"/>
                        </a:rPr>
                        <a:t>Апрель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6" action="ppaction://hlinksldjump"/>
                        </a:rPr>
                        <a:t>Май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7" action="ppaction://hlinksldjump"/>
                        </a:rPr>
                        <a:t>Июнь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4000" dirty="0">
                        <a:solidFill>
                          <a:srgbClr val="33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8" action="ppaction://hlinksldjump"/>
                        </a:rPr>
                        <a:t>Июль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9" action="ppaction://hlinksldjump"/>
                        </a:rPr>
                        <a:t>Август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0" action="ppaction://hlinksldjump"/>
                        </a:rPr>
                        <a:t>Сентябрь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1" action="ppaction://hlinksldjump"/>
                        </a:rPr>
                        <a:t>Октябрь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2" action="ppaction://hlinksldjump"/>
                        </a:rPr>
                        <a:t>Ноябрь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3" action="ppaction://hlinksldjump"/>
                        </a:rPr>
                        <a:t>Декабрь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4000" dirty="0">
                        <a:solidFill>
                          <a:srgbClr val="33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21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EF951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EF951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14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3246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Январь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27661" name="Group 13"/>
          <p:cNvGraphicFramePr>
            <a:graphicFrameLocks noGrp="1"/>
          </p:cNvGraphicFramePr>
          <p:nvPr/>
        </p:nvGraphicFramePr>
        <p:xfrm>
          <a:off x="304800" y="1143000"/>
          <a:ext cx="8686800" cy="393223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января 1891 года родился Осип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Эмильевич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Мандельштам , русский поэт </a:t>
                      </a:r>
                      <a:b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Тексты произведений, биография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января 1911 года родился Анатолий Наумович Рыбаков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января 1776 года родился Эрнст Теодор Амадей Гофман , немецкий писатель  </a:t>
                      </a: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Тексты произведений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января 1826 года родился Михаил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Евграфович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Салтыков-Щедрин , русский писатель </a:t>
                      </a:r>
                      <a:b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Тексты произведений, биография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января 1836 года родился Леопольд фон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Захер-Мазох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австрийский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января 1891 года родился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Павло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(Павел Григорьевич) Тычина , украинский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января 1891 года родился Илья Григорьевич Эренбург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29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января 1866 года родился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Ромен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Роллан , французский писатель, нобелевский лауреат 1915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>
            <a:hlinkClick r:id="rId5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5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1722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февраль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28686" name="Group 14"/>
          <p:cNvGraphicFramePr>
            <a:graphicFrameLocks noGrp="1"/>
          </p:cNvGraphicFramePr>
          <p:nvPr/>
        </p:nvGraphicFramePr>
        <p:xfrm>
          <a:off x="228600" y="838200"/>
          <a:ext cx="8686800" cy="5783263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1886 года родился Людмил Стоянов (Георги Златаров), болгарский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1921 года родился Василий Ефимович Субботин,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февраля 1441 года родился Низамаддин Мир Алишер Навои, узбекский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февраля 1881 года родился Борис Константинович Зайцев,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1861 года родилась Лу Андреас-Саломе, немецкая писательница самых необычных и легендарных женщин Европы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1906 года родился Муса Джалиль, татарский поэт 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1831 года родился Николай Семенович Лесков , русский писатель </a:t>
                      </a:r>
                      <a:b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7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Биография, тексты произведений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1906 года родилась Агния Львовна Барто 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1931 года родился Сергей Александрович Высоцкий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1896 года родился Андре Бретон , французский писатель,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1911 года родилась Галина Евгеньевна Николаева 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1821 года родился Алексей Михайлович Жемчужников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февраля 1871 года родилась Леся Украинка (Лариса Петровна Косач-Квитка), украинская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3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800" b="1" smtClean="0">
                <a:solidFill>
                  <a:srgbClr val="007400"/>
                </a:solidFill>
                <a:latin typeface="Bookman Old Style" pitchFamily="18" charset="0"/>
                <a:hlinkClick r:id="rId2" action="ppaction://hlinksldjump"/>
              </a:rPr>
              <a:t>Писатели-юбиляры</a:t>
            </a:r>
            <a:endParaRPr lang="ru-RU" sz="4800" b="1" smtClean="0">
              <a:solidFill>
                <a:srgbClr val="007400"/>
              </a:solidFill>
              <a:latin typeface="Bookman Old Style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800" b="1" smtClean="0">
              <a:solidFill>
                <a:srgbClr val="007400"/>
              </a:solidFill>
              <a:latin typeface="Bookman Old Style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b="1" smtClean="0">
                <a:solidFill>
                  <a:srgbClr val="007400"/>
                </a:solidFill>
                <a:latin typeface="Bookman Old Style" pitchFamily="18" charset="0"/>
                <a:hlinkClick r:id="rId3" action="ppaction://hlinksldjump"/>
              </a:rPr>
              <a:t>Книги-юбиляры</a:t>
            </a:r>
            <a:endParaRPr lang="ru-RU" sz="4800" b="1" smtClean="0">
              <a:solidFill>
                <a:srgbClr val="0074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5626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март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hangingPunct="1"/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209800" y="1371600"/>
          <a:ext cx="4343400" cy="118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27 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марта 1881 года родился Аркадий Тимофеевич Аверченко, русский писатель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4102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апрель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30732" name="Group 12"/>
          <p:cNvGraphicFramePr>
            <a:graphicFrameLocks noGrp="1"/>
          </p:cNvGraphicFramePr>
          <p:nvPr/>
        </p:nvGraphicFramePr>
        <p:xfrm>
          <a:off x="228600" y="1066800"/>
          <a:ext cx="8686800" cy="393223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1931 года родился Валерий Михайлович Воскобойников,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1431 года родился Франсуа Вийон, французский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апреля 1821 года родился Шарль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Бодлер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французский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1911 года родился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Эрве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Базен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1821 года родился Шарль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Бодлер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французский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1911 года родился Георгий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Мокеевич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Марков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1816 года родилась Шарлотта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Бронте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английская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апреля 1766 года родилась Анна Луиза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Жермена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 Сталь, французская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1896 года родился Мате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Залка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венгерский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1926 года родился Джеймс Патрик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Донливи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апреля 1926 года родилась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Харпер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Ли, американская писательница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7912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май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31757" name="Group 13"/>
          <p:cNvGraphicFramePr>
            <a:graphicFrameLocks noGrp="1"/>
          </p:cNvGraphicFramePr>
          <p:nvPr/>
        </p:nvGraphicFramePr>
        <p:xfrm>
          <a:off x="228600" y="838200"/>
          <a:ext cx="8686800" cy="5224463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1951 года родилась Татьяна Никитична Толстая,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1846 года родился Генрик Сенкевич, польский писатель, нобелевский лауреат 1905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мая 1861 года родился Рабиндранат Тагор, индийский писатель, нобелевский лауреат 1913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1906 года родилась Вера Казимировна Кетлинская,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1916 года родился Камило Хосе Села, испанский писатель, нобелевский лауреат 1989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1891 года родился Михаил Афанасьевич Булгаков, русский писатель,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1911 года родился Макс Фриш, швейцарский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1886 года родился Г. Адамов (Григорий Борисович Гибс),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1891 года родился Лев Вениаминович Никулин (Лев Владимирович Ольконицкий),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1891 года родился Иоганнес Роберт Бехер, немецкий писатель,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мая 1886 года родился Владислав Фелицианович Ходасевич,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1891 года родился Пер Фабиан Лагерквист, шведский писатель, нобелевский лауреат 1951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1841 года родилась Элиза Ожешко, польская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30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1821 года родился Аполлон Николаевич Майков, русский поэт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</a:rPr>
              <a:t>июнь</a:t>
            </a:r>
            <a:endParaRPr lang="ru-RU" b="1" dirty="0">
              <a:solidFill>
                <a:srgbClr val="33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752600" y="1295400"/>
          <a:ext cx="5334000" cy="3382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июня 1876 года родился Константин Андреевич </a:t>
                      </a:r>
                      <a:r>
                        <a:rPr kumimoji="0" lang="ru-RU" sz="18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Тренев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, русский драматург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июня 1821 года родился Аполлон Николаевич Майков , русский поэт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июня 1786 года родился Федор Николаевич Глинка , русский поэт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1 июня 1816 года родился Шарлотта </a:t>
                      </a:r>
                      <a:r>
                        <a:rPr kumimoji="0" lang="ru-RU" sz="18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Бронте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, английская писательница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июня 1856 года родился Генри </a:t>
                      </a:r>
                      <a:r>
                        <a:rPr kumimoji="0" lang="ru-RU" sz="18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Райдер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Хаггард, английский писатель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48768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</a:rPr>
              <a:t>июль</a:t>
            </a:r>
            <a:endParaRPr lang="ru-RU" b="1" dirty="0">
              <a:solidFill>
                <a:srgbClr val="336600"/>
              </a:solidFill>
            </a:endParaRPr>
          </a:p>
        </p:txBody>
      </p:sp>
      <p:graphicFrame>
        <p:nvGraphicFramePr>
          <p:cNvPr id="33804" name="Group 12"/>
          <p:cNvGraphicFramePr>
            <a:graphicFrameLocks noGrp="1"/>
          </p:cNvGraphicFramePr>
          <p:nvPr/>
        </p:nvGraphicFramePr>
        <p:xfrm>
          <a:off x="228600" y="685800"/>
          <a:ext cx="8686800" cy="558958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558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1901 года родился Владимир Александрович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Луговской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1896 года родился Павел Григорьевич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Антокольский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1926 года родился Владимир Осипович Богомолов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1936 года родился Игорь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Миронович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Губерман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1931 года родился Дэвид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Эддингс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1621 года родился Жан де Лафонтен , французский поэт, баснописец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1901 года родилась Барбара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Картленд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английская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1871 года родился Марсель Пруст 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1826 года родился Александр Николаевич Афанасьев , русский писатель, собиратель фольклора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1851 года родился Сергей Михайлович Кравчинский (Степняк)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1931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Клайв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Касслер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1891 года родился Борис Андреевич Лавренёв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1901 года родился Бруно (Виктор Яковлевич)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Ясенский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1811 года родился Уильям Мейкпис Теккерей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1896 года родился Арчибальд Джозеф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Кронин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шотландский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1886 года родился Михаил Леонидович Лозинский , русский поэт, переводчик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июля 1916 года родился Джон Д. Макдональд,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1856 года родился Джордж Бернард , ирландский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июля 1856 года родился Джордж Бернард Шоу , английский писатель, нобелевский лауреат 1925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июля 1896 года родился Борис Викторович Шергин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55626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август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34829" name="Group 13"/>
          <p:cNvGraphicFramePr>
            <a:graphicFrameLocks noGrp="1"/>
          </p:cNvGraphicFramePr>
          <p:nvPr/>
        </p:nvGraphicFramePr>
        <p:xfrm>
          <a:off x="228600" y="1066800"/>
          <a:ext cx="8686800" cy="448468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августа 1896 года родился Роман Борисович ГУЛЬ , русскай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1841 года родился Уильям Генри ХАДСОН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1901 года родилась Нина Николаевна БЕРБЕРОВА , русскай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августа 1871 года родился Леонид Николаевич АНДРЕЕВ , русский писатель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1771 года родился Вальтер СКОТТ , шотландский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1856 года родился Иван Яковлевич ФРАНКО , украинский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1871 года родился Теодор ДРАЙЗЕР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1811 года родился Теофиль ГОТЬЕ 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августа 1936 года родился Владимир Викторович ОРЛОВ 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336600"/>
                </a:solidFill>
                <a:latin typeface="Bookman Old Style" pitchFamily="18" charset="0"/>
              </a:rPr>
              <a:t>сентябрь</a:t>
            </a:r>
            <a:endParaRPr lang="ru-RU" sz="3200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35853" name="Group 13"/>
          <p:cNvGraphicFramePr>
            <a:graphicFrameLocks noGrp="1"/>
          </p:cNvGraphicFramePr>
          <p:nvPr/>
        </p:nvGraphicFramePr>
        <p:xfrm>
          <a:off x="228600" y="685800"/>
          <a:ext cx="8686800" cy="595788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533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1906 года родился Александр Петрович Казанцев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сентября 1941 года родился Сергей Донатович Довлатов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1941 года родился Владимир Николаевич Крупин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1911 года родился Василий Иванович Ардаматский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1921 года родился Станислав Лем, польский писатель 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Официальный сайт С.Лема (на польском и анг.яз)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Русский сайт о С.Леме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1841 года родился Федор Михайлович Решетников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1871 года родился Грация Деледда , итальянская писательница, нобелевская лауреатка 1926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1906 года родился Семен Исаакович Кирсанов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1911 года родился Уильям Голдинг , английский писатель, нобелевский лауреат 1983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1936 года родился Генрих Вениаминович Сапгир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1866 года родился Герберт Уэллс, английский писатель </a:t>
                      </a: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Тексты произведений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1936 года родился Эдвард Станиславович Радзинский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сентября 1901 года родился Ярослав Сейферт , чешский поэт, нобелевский лауреат 1984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1896 года родился Фрэнсис Скотт Фицджеральд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сентября 1906 года родился Александр Петрович Штейн , русский драматург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5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5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7150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октябрь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36877" name="Group 13"/>
          <p:cNvGraphicFramePr>
            <a:graphicFrameLocks noGrp="1"/>
          </p:cNvGraphicFramePr>
          <p:nvPr/>
        </p:nvGraphicFramePr>
        <p:xfrm>
          <a:off x="228600" y="1066800"/>
          <a:ext cx="8686800" cy="421005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1791 года родился Сергей Тимофеевич Аксаков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1816 года родился Эжен Потье , французский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октября 1931 года родился Юлиан Семёнович Семёнов , русский писатель, сценарист, публицист, драматург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Тексты произведений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1896 года родился Эудженио Монтале , итальянский поэт нобелевский лауреат 1975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1931 года родился Анатолий Игнатьевич Приставкин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1931 года родился Джон Ле Карре (Дэвид Джон Мур Корнуэл)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1896 года родился Евгений Львович Шварц , русский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октября 1871 года родился Поль Валери , французский поэт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3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2578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ноябрь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37901" name="Group 13"/>
          <p:cNvGraphicFramePr>
            <a:graphicFrameLocks noGrp="1"/>
          </p:cNvGraphicFramePr>
          <p:nvPr/>
        </p:nvGraphicFramePr>
        <p:xfrm>
          <a:off x="228600" y="1066800"/>
          <a:ext cx="8686800" cy="4748213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1906 года родился Даниил Леонидович Андреев , русский писатель,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года 1886 родился Марк Александрович Алданов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1891 года родился Дмитрий Андреевич Фурманов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1821 года родился Федор Михайлович Достоевский , русский писатель  </a:t>
                      </a:r>
                      <a:r>
                        <a:rPr kumimoji="0" lang="ru-RU" sz="17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Клуб любителей творчества Ф.Достоевского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| </a:t>
                      </a:r>
                      <a:r>
                        <a:rPr kumimoji="0" lang="ru-RU" sz="17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Тексты произведений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1901 года родился Евгений Иванович Чарушин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1946 года родился Вячеслав Алексеевич Пьецух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ноября 1916 года родился Михаил Александрович Дудин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ноября 1801 года родился Владимир Иванович Даль , русский писатель, лексикограф, этнограф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1961 года родился Андрей Владимирович Кивинов (Пименов),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1881 года родился Стефан Цвейг, австрийский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30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ноября 1906 года родился Джон Диксон Карр , английский писатель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4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4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609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336600"/>
                </a:solidFill>
                <a:latin typeface="Bookman Old Style" pitchFamily="18" charset="0"/>
              </a:rPr>
              <a:t>декабрь</a:t>
            </a:r>
            <a:endParaRPr lang="ru-RU" sz="3200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38925" name="Group 13"/>
          <p:cNvGraphicFramePr>
            <a:graphicFrameLocks noGrp="1"/>
          </p:cNvGraphicFramePr>
          <p:nvPr/>
        </p:nvGraphicFramePr>
        <p:xfrm>
          <a:off x="228600" y="762000"/>
          <a:ext cx="8686800" cy="4968875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декабря 1896 года родился Николай Семенович Тихонов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1936 года родился Александр Александрович Иванов , русский поэт-пародист  </a:t>
                      </a: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Сайт памяти поэта-пародиста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1821 года родился Николай Алексеевич Некрасов , русский поэт 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Биография, тексты произведений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декабря 1891 года родилась Нелли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Закс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немецкая поэтесса, нобелевский лауреат 1966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1911 года родился Нагиб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Махфуз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египетский писатель, нобелевский лауреат 1988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1766 года родился Николай Михайлович Карамзин , русский писатель 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Биография, тексты произведений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1821 года родился Гюстав Флобер 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1891 года родилась Елизавета Юрьевна Кузьмина-Караваева , русская поэтесса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1936 года родился Юлий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Черсанович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Ким , русский поэт и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1886 года родился А. Неверов (Александр Сергеевич Скобелев)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декабря 1901 года родился Александр Александрович Фадеев , русский писатель 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Биография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6"/>
                        </a:rPr>
                        <a:t>Тексты произведений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1906 года родился Джеймс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Хедли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Чейз , английский писатель 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7"/>
                        </a:rPr>
                        <a:t>Биография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8"/>
                        </a:rPr>
                        <a:t>Тексты произведений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1716 года родился Томас Грей , английский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декабря 1891 года родился Генри Миллер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9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9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800" smtClean="0"/>
              <a:t>      </a:t>
            </a:r>
            <a:r>
              <a:rPr lang="ru-RU" sz="4800" b="1" smtClean="0">
                <a:hlinkClick r:id="rId2" action="ppaction://hlinksldjump"/>
              </a:rPr>
              <a:t>00-05 </a:t>
            </a:r>
            <a:r>
              <a:rPr lang="ru-RU" sz="4800" b="1" smtClean="0"/>
              <a:t>                       </a:t>
            </a:r>
            <a:r>
              <a:rPr lang="ru-RU" sz="4800" b="1" smtClean="0">
                <a:hlinkClick r:id="rId3" action="ppaction://hlinksldjump"/>
              </a:rPr>
              <a:t>01-06</a:t>
            </a:r>
            <a:endParaRPr lang="ru-RU" sz="4800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b="1" smtClean="0">
                <a:hlinkClick r:id="rId4" action="ppaction://hlinksldjump"/>
              </a:rPr>
              <a:t>02-07 </a:t>
            </a:r>
            <a:r>
              <a:rPr lang="ru-RU" sz="4800" b="1" smtClean="0"/>
              <a:t>      </a:t>
            </a:r>
            <a:r>
              <a:rPr lang="ru-RU" sz="4800" b="1" smtClean="0">
                <a:hlinkClick r:id="rId5" action="ppaction://hlinksldjump"/>
              </a:rPr>
              <a:t>03-08</a:t>
            </a:r>
            <a:endParaRPr lang="ru-RU" sz="4800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4800" b="1" smtClean="0">
                <a:hlinkClick r:id="rId6" action="ppaction://hlinksldjump"/>
              </a:rPr>
              <a:t>04-09</a:t>
            </a:r>
            <a:endParaRPr lang="ru-RU" sz="4800" b="1" smtClean="0"/>
          </a:p>
        </p:txBody>
      </p:sp>
      <p:sp>
        <p:nvSpPr>
          <p:cNvPr id="3" name="Стрелка влево 2">
            <a:hlinkClick r:id="rId7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</a:rPr>
              <a:t>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705600" cy="609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336600"/>
                </a:solidFill>
              </a:rPr>
              <a:t>02-07</a:t>
            </a:r>
            <a:endParaRPr lang="ru-RU" sz="6000" dirty="0">
              <a:solidFill>
                <a:srgbClr val="33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267200"/>
              </a:tblGrid>
              <a:tr h="40774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2" action="ppaction://hlinksldjump"/>
                        </a:rPr>
                        <a:t>Январь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3" action="ppaction://hlinksldjump"/>
                        </a:rPr>
                        <a:t>Февраль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4" action="ppaction://hlinksldjump"/>
                        </a:rPr>
                        <a:t>Март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5" action="ppaction://hlinksldjump"/>
                        </a:rPr>
                        <a:t>Апрель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6" action="ppaction://hlinksldjump"/>
                        </a:rPr>
                        <a:t>Май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7" action="ppaction://hlinksldjump"/>
                        </a:rPr>
                        <a:t>Июнь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4000" dirty="0">
                        <a:solidFill>
                          <a:srgbClr val="33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8" action="ppaction://hlinksldjump"/>
                        </a:rPr>
                        <a:t>Июль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9" action="ppaction://hlinksldjump"/>
                        </a:rPr>
                        <a:t>Август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0" action="ppaction://hlinksldjump"/>
                        </a:rPr>
                        <a:t>Сентябрь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1" action="ppaction://hlinksldjump"/>
                        </a:rPr>
                        <a:t>Октябрь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2" action="ppaction://hlinksldjump"/>
                        </a:rPr>
                        <a:t>Ноябрь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3" action="ppaction://hlinksldjump"/>
                        </a:rPr>
                        <a:t>Декабрь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4000" dirty="0">
                        <a:solidFill>
                          <a:srgbClr val="33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21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EF951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EF951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>
            <a:hlinkClick r:id="rId14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</a:rPr>
              <a:t>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3246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Январь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40973" name="Group 13"/>
          <p:cNvGraphicFramePr>
            <a:graphicFrameLocks noGrp="1"/>
          </p:cNvGraphicFramePr>
          <p:nvPr/>
        </p:nvGraphicFramePr>
        <p:xfrm>
          <a:off x="228600" y="762000"/>
          <a:ext cx="8686800" cy="5121275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1892 года родился Джон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Роналд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Рейел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Толкиен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английский писатель </a:t>
                      </a:r>
                      <a:b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Тексты произведений, биография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1812 года родилась Евдокия Петровна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Ростопчина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русская поэтесса, переводчица,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1912 года родился Савва Артемович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Дангулов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1877 года родился Иван Алексеевич Новиков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1622 года родился Мольер (Жан Батист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Поклен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) , французский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1867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Викентий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Викентиевич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Вересаев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1882 года родился Алан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Александер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Милн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английский писатель </a:t>
                      </a:r>
                      <a:b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Биография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Тексты произведений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января 1902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Назым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Хикмет Ран , турецкий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1922 года родился Юрий Давидович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Левитанский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русский поэт,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перводчик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1732 года родился Пьер Огюстен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Карон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 Бомарше , французский драматург </a:t>
                      </a:r>
                      <a:b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Тексты произведений, биография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1912 года родился Савва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Артемьевич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Дангулов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января 1882 года родилась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Вирджиния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Вульф, английская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января 1932 года родилась Римма Федоровна Казакова , русская поэтесса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1832 года родился Льюис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Кэролл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английский писатель  </a:t>
                      </a:r>
                      <a:r>
                        <a:rPr kumimoji="0" lang="ru-RU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6"/>
                        </a:rPr>
                        <a:t>Тексты произведений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1897 года родился Евгений Александрович Федоров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января 1897 года родился Валентин Петрович Катаев , русский писатель </a:t>
                      </a:r>
                      <a:b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7"/>
                        </a:rPr>
                        <a:t>Тексты произведений, биография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30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января 1852 года родился Ион Лука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Караджале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румынский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>
            <a:hlinkClick r:id="rId8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8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172200" cy="304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февраль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28600" y="533400"/>
          <a:ext cx="8763000" cy="618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6187440">
                <a:tc>
                  <a:txBody>
                    <a:bodyPr/>
                    <a:lstStyle/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1892 года родился Александр Николаевич Степанов , русский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1882 года родился Джеймс Джойс , ирландский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1907 года родился Дмитрий Борисович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Кедрин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русский поэт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1912 года родился Всеволод Анисимович Кочетов , русский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февраля 1812 года родился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Чарлз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Диккенс , английский писатель </a:t>
                      </a:r>
                      <a:b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5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Биография, тексты произведений </a:t>
                      </a:r>
                      <a:endParaRPr kumimoji="0" lang="ru-RU" sz="1500" b="1" kern="1200" dirty="0" smtClean="0">
                        <a:solidFill>
                          <a:srgbClr val="0074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1917 года родился Сидни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Шелдон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американский писатель </a:t>
                      </a:r>
                      <a:b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5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Официальный сайт (на </a:t>
                      </a:r>
                      <a:r>
                        <a:rPr kumimoji="0" lang="ru-RU" sz="1500" b="1" u="sng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анг</a:t>
                      </a:r>
                      <a:r>
                        <a:rPr kumimoji="0" lang="ru-RU" sz="15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.)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ru-RU" sz="15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Биография, тексты произведений </a:t>
                      </a:r>
                      <a:endParaRPr kumimoji="0" lang="ru-RU" sz="1500" b="1" kern="1200" dirty="0" smtClean="0">
                        <a:solidFill>
                          <a:srgbClr val="0074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1777 года родился Фридрих де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ла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Мотт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Фуке , немецкий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1912 года родилась Андре (Алиса Мэри) Нортон , американская писательница </a:t>
                      </a:r>
                      <a:b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5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Биография, тексты произведений </a:t>
                      </a:r>
                      <a:endParaRPr kumimoji="0" lang="ru-RU" sz="1500" b="1" kern="1200" dirty="0" smtClean="0">
                        <a:solidFill>
                          <a:srgbClr val="0074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1922 года родился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Юхан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Смуул , эстонский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1912 года родился Пьер (Франсуа Мари Луи) Буль , французский писатель </a:t>
                      </a:r>
                    </a:p>
                    <a:p>
                      <a:endParaRPr lang="ru-RU" sz="15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1852 года родился Николай Георгиевич Гарин-Михайловский , русский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22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февраля 1907 года родился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Богумила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Ржиги , чешский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1892 года родился Константин Александрович Федин , русский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1807 года родился Генри Лонгфелло , американский поэт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1917 года родился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Энтони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Бёрджесс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английский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1707 года родился Карло Гольдони , итальянский драматург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1822 года родился Лев Александрович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Мей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русский поэт, драматург, переводчик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1802 года родился Виктор Мари Гюго, французский писатель </a:t>
                      </a:r>
                      <a:b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5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Сайт, посвященный писателю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ru-RU" sz="15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Тексты произведений </a:t>
                      </a:r>
                      <a:endParaRPr kumimoji="0" lang="ru-RU" sz="1500" b="1" kern="1200" dirty="0" smtClean="0">
                        <a:solidFill>
                          <a:srgbClr val="0074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февраля 1902 года родился Веркор (Жан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Брюллер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 , французский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27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февраля 1902 года родился Джон Стейнбек , американский писатель, нобелевский лауреат 1962 года </a:t>
                      </a:r>
                    </a:p>
                    <a:p>
                      <a:endParaRPr lang="ru-RU" sz="15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>
            <a:hlinkClick r:id="rId8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8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5626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март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3020" name="Group 12"/>
          <p:cNvGraphicFramePr>
            <a:graphicFrameLocks noGrp="1"/>
          </p:cNvGraphicFramePr>
          <p:nvPr/>
        </p:nvGraphicFramePr>
        <p:xfrm>
          <a:off x="228600" y="1066800"/>
          <a:ext cx="8686800" cy="4479925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1892 года родился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Рюноскэ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Акутагава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японский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1922 года родился Семен Петрович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Гудзенко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марта 1922 года родился Давид Никитич Кугультинов ,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калмыкский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1937 года родился Владимир Семенович Маканин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1937 года родился Валентин Григорьевич Распутин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марта 1902 года родилась Лидия Яковлевна Гинзбург 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1877 года родился Алексей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Силыч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Новиков-Прибой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марта 1907 года родился Лидия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Корнеевна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Чуковска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1912 года родился Александр Константинович Гладков , русский поэт,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1822 года родился Дмитрий Васильевич Григорович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1882 года родился Корней Иванович Чуковский , русский писатель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5410200" cy="228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апрель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28600" y="609600"/>
          <a:ext cx="8686800" cy="5761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5715000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1922 года родился Сергей Петрович Алексеев , русский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1697 года родился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Антуан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Франсуа Прево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д'Экзиль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французский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1932 года родился Михаил Филиппович Шатров (Маршак) , русский драматург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1907 года родился Владимир Павлович Беляев , русский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апреля 1812 года родился Александр Иванович Герцен , русский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1907 года родилась Лидия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Корнеевна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Чуковская , русская писательница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1847 года родился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Йенс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Якобсен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датский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1902 года родилась Ольга Васильевна Перовская , русская писательница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1922 года родился Евгений Львович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Войскунский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русский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апреля 1912 года родился Лев Зиновьевич Копелев , русский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1817 года родился Константин Сергеевич Аксаков , русский поэт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апреля 1937 года родилась Белла Ахатовна Ахмадулина , русская поэтесса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1827 года родился Лью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Валлас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американский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1927 года родился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Виль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Владимирович Липатов , русский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1887 года родилась Черубина де Габриак (Елизавета Ивановна Дмитриева, в замужестве - Васильева), русская поэтесса </a:t>
                      </a:r>
                    </a:p>
                    <a:p>
                      <a:endParaRPr lang="ru-RU" sz="12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апреля 1917 года родился Александр Иванович Шалимов , русский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апреля 1922 года родился Джон Кристофер (Кристофер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Сэмюэль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Йоуда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 , английский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1897 года родился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Торнтон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Уайлдер , американский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1897 года родился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Торнтон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Уайлдер , американский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1927 года родился Юрий Дружков (Юрий Михайлович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Постнитков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 , русский писатель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1902 года родился Вениамин Александрович Каверин (Зильбер) , русский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1907 года родился Иван Антонович Ефремов , русский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1707 года родился Генри Филдинг , английский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1902 года родился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Хальдоур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Кильян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Лакнесс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исландский писатель, нобелевский лауреат 1955 года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1917 года родился Георгий Иосифович Гуревич , русский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1897 года родился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Флетчер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Прэтт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американский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1912 года родился Альфред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Элтон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Ван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Вогт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американский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27 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апреля 1932 года родился Георгий Михайлович Садовников , русский писатель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апреля 1902 года родилась Валентина Александровна Осеева , русская писательница </a:t>
                      </a:r>
                    </a:p>
                    <a:p>
                      <a:r>
                        <a:rPr kumimoji="0" lang="ru-RU" sz="12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апреля 1922 года родился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Алистер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Стюарт </a:t>
                      </a:r>
                      <a:r>
                        <a:rPr kumimoji="0" lang="ru-RU" sz="12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Маклин</a:t>
                      </a:r>
                      <a:r>
                        <a:rPr kumimoji="0" lang="ru-RU" sz="12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английский писатель </a:t>
                      </a:r>
                    </a:p>
                    <a:p>
                      <a:endParaRPr lang="ru-RU" sz="12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7912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май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28600" y="685800"/>
          <a:ext cx="8686800" cy="5616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1902 года родился Алан Маршалл , австралийский писатель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1772 года родился Новалис (Фридрих фон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Харденберг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 , немецкий писатель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1932 года родился Леонид Аронович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Жуховицкий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русский писатель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1812 года родился Эдуард Лир , английский поэт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1907 года родился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Лесли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Чартерис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английский писатель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1942 года родился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Барри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Б(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рукс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Лонгиер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американский писатель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мая 1937 года родился Роджер Джозеф Желязны (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Харрисон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Денмарк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 , американский писатель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1907 года родилась Дафна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Дюморье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английская писательница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1887 года родился Игорь Северянин (Игорь Васильевич Лотарев) , русский поэт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1882 года родилась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Сигрид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Унсет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норвежская писательница, нобелевский лауреат 1928 года. </a:t>
                      </a:r>
                    </a:p>
                    <a:p>
                      <a:endParaRPr lang="ru-RU" sz="145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1872 года родилась Тэффи (Надежда Александровна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Лохвицкая-Бучинская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 , русская писательница и поэтесса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1822 года родился Эдмон де Гонкур , французский писатель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1937 года родился Андрей Георгиевич Битов , русский писатель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1912 года родился Патрик Уайт , австралийский писатель, нобелевский лауреат 1973 года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мая 1887 года родился Максимилиан Андреевич Волошин (Кириенко-Волошин) , русский поэт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29 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мая 1787 года родился Константин Николаевич Батюшков , русский поэт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1922 года родился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Хол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Клемент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(Гарри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Клемент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Стаббс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 , американский писатель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1892 года родился Иван Сергеевич Соколов-Микитов , русский писатель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1887 года родился Перс </a:t>
                      </a:r>
                      <a:r>
                        <a:rPr kumimoji="0" lang="ru-RU" sz="145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Сен-Жон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французский поэт, нобелевский лауреат 1960 года </a:t>
                      </a:r>
                    </a:p>
                    <a:p>
                      <a:r>
                        <a:rPr kumimoji="0" lang="ru-RU" sz="145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0" lang="ru-RU" sz="145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мая 1892 года родился Константин Георгиевич Паустовский , русский писатель </a:t>
                      </a:r>
                    </a:p>
                    <a:p>
                      <a:endParaRPr lang="ru-RU" sz="145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июнь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6092" name="Group 12"/>
          <p:cNvGraphicFramePr>
            <a:graphicFrameLocks noGrp="1"/>
          </p:cNvGraphicFramePr>
          <p:nvPr/>
        </p:nvGraphicFramePr>
        <p:xfrm>
          <a:off x="228600" y="685800"/>
          <a:ext cx="8686800" cy="54864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548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июня 1932 года родился Борис Андреевич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Можаев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июня 1932 года родился Ярослав Кириллович Голованов , русский писатель, публицист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июня 1937 года родилась Юнна Петровна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Мориц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русская поэтесса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июня 1857 года родился Карл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Йелуруп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голландский писатель, нобелевский лауреат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июня 1857 года родился Карл Адольф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Гьеллеруп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датский поэт и писатель, нобелевский лауреат 1917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июня 1922 года родился Ежи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Брошкевич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польский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июня 1907 года родился Роберт Хайнлайн , американский писатель-фантаст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июня 1927 года родился Виталий Николаевич Семин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июня 1867 года родился Константин Дмитриевич Бальмонт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июня 1907 года родился Андрей Сергеевич Некрасов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июня 1812 года родился Иван Александрович Гончаров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июня 1947 года родился Ахмед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Салман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Рушди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индийский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июня 1932 года родился Роберт Иванович Рождественский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июня 1807 года родилась Каролина Карловна Павлова , русская поэтесса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июня 1907 года родился Арсений Александрович Тарковский , русский поэт, переводчик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июня 1892 года родилась Перл Бак , американская писательница, нобелевский лауреат 1938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июня 1922 года родился Юрий Яковлевич Яковлев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июня 1922 года родился Сергей Васильевич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Викулов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июня 1867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Луиджи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Пиранделло, итальянский писатель, нобелевский лауреат 1934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48768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336600"/>
                </a:solidFill>
                <a:latin typeface="Bookman Old Style" pitchFamily="18" charset="0"/>
              </a:rPr>
              <a:t>июль</a:t>
            </a:r>
            <a:endParaRPr lang="ru-RU" sz="3200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7117" name="Group 13"/>
          <p:cNvGraphicFramePr>
            <a:graphicFrameLocks noGrp="1"/>
          </p:cNvGraphicFramePr>
          <p:nvPr/>
        </p:nvGraphicFramePr>
        <p:xfrm>
          <a:off x="228600" y="762000"/>
          <a:ext cx="8610600" cy="6034088"/>
        </p:xfrm>
        <a:graphic>
          <a:graphicData uri="http://schemas.openxmlformats.org/drawingml/2006/table">
            <a:tbl>
              <a:tblPr/>
              <a:tblGrid>
                <a:gridCol w="4305300"/>
                <a:gridCol w="4305300"/>
              </a:tblGrid>
              <a:tr h="541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 1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июля 1907 года родился Варлам Тихонович Шаламов , русский писатель,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июля 1897 года родился Михаил Леонидович Слонимский , русский писатель, публицист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1892 года родился Джеймс Кейн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1877 года родился Герман Гессе , немецкий поэт, писатель, нобелевский лауреат 1946  года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1877 года родился Алексей Михайлович Ремизов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1897 года родился Анатолий Борисович Мариенгоф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июля 1882 года родился Янка Купала (Иван Доминикович Луцевич) , белорусский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1907 года родился Роберт Энсон Хайнлайн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1792 года родился Фредерик Джозеф Марриет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1957 года родилась Мария Ивановна Арбатова , русская писательница,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643D16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1882 года родился Давид Давидович Бурлюк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июля 1937 года родился Евгений Кириллович Карасев , русский поэт, писатель </a:t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Биография писателя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1807 года родилась Каролина Карловна Павлова , русская поэтесса, переводчица, прозаик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1792 года родился Петр Андреевич Вяземский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1802 года родился Александр Дюма-отец , французский писатель </a:t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Тексты произведений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1857 года родился Хенрик Понтоппидан , датский писатель, нобелевский лауреат 1917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июля 1822 года родился Апполон Александрович Григорьев , русский переводчик,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1922 года родился Владимир Васильевич Карпов , русский писатель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4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4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55626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август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8141" name="Group 13"/>
          <p:cNvGraphicFramePr>
            <a:graphicFrameLocks noGrp="1"/>
          </p:cNvGraphicFramePr>
          <p:nvPr/>
        </p:nvGraphicFramePr>
        <p:xfrm>
          <a:off x="228600" y="1066800"/>
          <a:ext cx="8686800" cy="53086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августа 1822 года родился Аполлон Александрович ГРИГОРЬЕВ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1927 года родился Алесь (Александр Михайлович) АДАМОВИЧ , белорусский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августа 1792 года родился Перси Биши ШЕЛЛИ , английский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1912 года родился Жорже АМАДУ , бразильский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1867 года родился Джон ГОЛСУОРСИ , английский писатель, нобелевский лауреат 1932 года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1937 года родился Александр Валентинович ВАМПИЛОВ 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1932 года родился Василий Павлович АКСЕНОВ 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1827 года родился Шарль де КОСТЕР , бельгийский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1847 года родился Болеслав ПРУС (Александр Гловацкий) , польский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1887 года родился Леонид Николаевич АНДРЕЕВ 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29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1862 года родился Морис МЕТЕРЛИ , бельгийский писатель, нобелевский лауреат 1911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57912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336600"/>
                </a:solidFill>
                <a:latin typeface="Bookman Old Style" pitchFamily="18" charset="0"/>
              </a:rPr>
              <a:t>сентябрь</a:t>
            </a:r>
            <a:endParaRPr lang="ru-RU" sz="3200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9165" name="Group 13"/>
          <p:cNvGraphicFramePr>
            <a:graphicFrameLocks noGrp="1"/>
          </p:cNvGraphicFramePr>
          <p:nvPr/>
        </p:nvGraphicFramePr>
        <p:xfrm>
          <a:off x="228600" y="762000"/>
          <a:ext cx="8686800" cy="557688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сентября 1817 года родился Алексей Константинович Толстой , русский писатель </a:t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Биография писателя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| </a:t>
                      </a: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Тексты произведений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1937 года родился Геннадий Федорович Шпаликов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1872 года родился Владимир Клавдиевич Арсеньев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1882 года родился Борис Степанович Житков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1862 года родился О. Генри (Уильям Сидни Портер), , американский писатель </a:t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Тексты произведений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1947 года родился Виктор Владимирович Ерофеев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сентября 1932 года родился Владимир Николаевич Войнович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1947 года родился Стивен Кинг , американский писатель </a:t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Русский сайт С.Кинга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6"/>
                        </a:rPr>
                        <a:t>Тексты произведений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1957 года родился Петр Маркович Алешковский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1792 года родился Иван Иванович Лажечников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сентября 1897 года родился Уильям Фолкнер , американский писатель, нобелевский лауреат 1949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1892 года родилась Марина Ивановна Цветаева , русский поэт </a:t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7"/>
                        </a:rPr>
                        <a:t>Сайт, посвященный поэтессе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8"/>
                        </a:rPr>
                        <a:t>Тексты произведений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1922 года родился Сергей Васильевич Викулов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1932 года родился Фридрих Евсеевич Незнанский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29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1547 года родился Мигель де Сервантес Сааведра , испанский писатель </a:t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9"/>
                        </a:rPr>
                        <a:t>О писателе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10"/>
                        </a:rPr>
                        <a:t>Тексты произведений </a:t>
                      </a:r>
                      <a:endParaRPr kumimoji="0" lang="en-US" sz="1500" b="1" i="0" u="sng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11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11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336600"/>
                </a:solidFill>
              </a:rPr>
              <a:t>00-05</a:t>
            </a:r>
            <a:endParaRPr lang="ru-RU" sz="6000" dirty="0">
              <a:solidFill>
                <a:srgbClr val="33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4443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267200"/>
              </a:tblGrid>
              <a:tr h="40774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2" action="ppaction://hlinksldjump"/>
                        </a:rPr>
                        <a:t>Январь</a:t>
                      </a:r>
                      <a:endParaRPr kumimoji="0" lang="ru-RU" sz="36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3" action="ppaction://hlinksldjump"/>
                        </a:rPr>
                        <a:t>Февраль</a:t>
                      </a:r>
                      <a:endParaRPr kumimoji="0" lang="ru-RU" sz="36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4" action="ppaction://hlinksldjump"/>
                        </a:rPr>
                        <a:t>Март</a:t>
                      </a:r>
                      <a:endParaRPr kumimoji="0" lang="ru-RU" sz="36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5" action="ppaction://hlinksldjump"/>
                        </a:rPr>
                        <a:t>Апрель</a:t>
                      </a:r>
                      <a:endParaRPr kumimoji="0" lang="ru-RU" sz="36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6" action="ppaction://hlinksldjump"/>
                        </a:rPr>
                        <a:t>Май</a:t>
                      </a:r>
                      <a:endParaRPr kumimoji="0" lang="ru-RU" sz="36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7" action="ppaction://hlinksldjump"/>
                        </a:rPr>
                        <a:t>Июнь</a:t>
                      </a:r>
                      <a:endParaRPr kumimoji="0" lang="ru-RU" sz="36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600" dirty="0">
                        <a:solidFill>
                          <a:srgbClr val="33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8" action="ppaction://hlinksldjump"/>
                        </a:rPr>
                        <a:t>Июль</a:t>
                      </a:r>
                      <a:endParaRPr kumimoji="0" lang="ru-RU" sz="36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9" action="ppaction://hlinksldjump"/>
                        </a:rPr>
                        <a:t>Август</a:t>
                      </a:r>
                      <a:endParaRPr kumimoji="0" lang="ru-RU" sz="36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0" action="ppaction://hlinksldjump"/>
                        </a:rPr>
                        <a:t>Сентябрь</a:t>
                      </a:r>
                      <a:endParaRPr kumimoji="0" lang="ru-RU" sz="36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1" action="ppaction://hlinksldjump"/>
                        </a:rPr>
                        <a:t>Октябрь</a:t>
                      </a:r>
                      <a:endParaRPr kumimoji="0" lang="ru-RU" sz="36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2" action="ppaction://hlinksldjump"/>
                        </a:rPr>
                        <a:t>Ноябрь</a:t>
                      </a:r>
                      <a:endParaRPr kumimoji="0" lang="ru-RU" sz="36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3" action="ppaction://hlinksldjump"/>
                        </a:rPr>
                        <a:t>Декабрь</a:t>
                      </a:r>
                      <a:endParaRPr kumimoji="0" lang="ru-RU" sz="36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600" dirty="0">
                        <a:solidFill>
                          <a:srgbClr val="33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21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EF951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hlinkClick r:id="rId14" action="ppaction://hlinksldjump"/>
                        </a:rPr>
                        <a:t>04-09</a:t>
                      </a:r>
                      <a:endParaRPr lang="ru-RU" dirty="0"/>
                    </a:p>
                  </a:txBody>
                  <a:tcPr>
                    <a:solidFill>
                      <a:srgbClr val="EF951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15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7150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октябрь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50186" name="Group 10"/>
          <p:cNvGraphicFramePr>
            <a:graphicFrameLocks noGrp="1"/>
          </p:cNvGraphicFramePr>
          <p:nvPr/>
        </p:nvGraphicFramePr>
        <p:xfrm>
          <a:off x="2057400" y="990600"/>
          <a:ext cx="5486400" cy="3978275"/>
        </p:xfrm>
        <a:graphic>
          <a:graphicData uri="http://schemas.openxmlformats.org/drawingml/2006/table">
            <a:tbl>
              <a:tblPr/>
              <a:tblGrid>
                <a:gridCol w="5486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октября 1897 года родился Луи Арагон , французский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октября 1847 года родился Луи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Буссенар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октября 1897 года родился Илья Ильф (Илья Арнольдович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Файзильберг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)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октября 1927 года родился Гюнтер </a:t>
                      </a: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Грасс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немецкий писатель нобелевский лауреат 1999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октября 1887 года родился Джон Рид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29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октября 1922 года родился Александр Александрович Зиновьев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31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октября 1902 года родился Евгений Андреевич Пермяк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2578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ноябрь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28600" y="762000"/>
          <a:ext cx="8686800" cy="542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ноября 1882 года родился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Якуб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Колас (Константин Михайлович Мицкевич) , белорусский писатель, поэт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ноября 1797 года родился Александр Александрович Бестужев-Марлинский , русский писатель  </a:t>
                      </a:r>
                      <a:r>
                        <a:rPr kumimoji="0" lang="ru-RU" sz="14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Тексты произведений </a:t>
                      </a:r>
                      <a:endParaRPr kumimoji="0" lang="ru-RU" sz="1400" b="1" kern="1200" dirty="0" smtClean="0">
                        <a:solidFill>
                          <a:srgbClr val="0074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ноября 1887 года родился Самуил Яковлевич Маршак , русский поэт </a:t>
                      </a:r>
                      <a:b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Тексты произведений </a:t>
                      </a:r>
                      <a:endParaRPr kumimoji="0" lang="ru-RU" sz="1400" b="1" kern="1200" dirty="0" smtClean="0">
                        <a:solidFill>
                          <a:srgbClr val="0074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ноября 1832 года родился Эмиль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Габорио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французский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ноября 1867 года родился Николай Дмитриевич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Телешов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русский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ноября 1922 года родился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Курт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Воннегут , американский писатель </a:t>
                      </a:r>
                      <a:b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Биография и тексты произведений </a:t>
                      </a:r>
                      <a:endParaRPr kumimoji="0" lang="ru-RU" sz="1400" b="1" kern="1200" dirty="0" smtClean="0">
                        <a:solidFill>
                          <a:srgbClr val="0074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ноября 1917 года родился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Кайсын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Шуваевич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Кулиев , балкарский поэт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ноября 1907 года родился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Астрид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Анна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Эмилия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Линдгрен , шведская писательница </a:t>
                      </a:r>
                      <a:b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Об авторе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ru-RU" sz="14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Тексты произведений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17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ноября 1927 года родился Дмитрий Михайлович Балашов , русский писатель </a:t>
                      </a:r>
                    </a:p>
                    <a:p>
                      <a:endParaRPr lang="ru-RU" sz="14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ноября 1937 года родился Виктория Самойловна Токарева, русская писательница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ноября 1967 года родился Виктор Олегович Пелевин , русский писатель </a:t>
                      </a:r>
                      <a:r>
                        <a:rPr kumimoji="0" lang="ru-RU" sz="14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Сайт творчества </a:t>
                      </a:r>
                      <a:endParaRPr kumimoji="0" lang="ru-RU" sz="1400" b="1" kern="1200" dirty="0" smtClean="0">
                        <a:solidFill>
                          <a:srgbClr val="0074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ноября 1877 года родился Андрей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Мартынович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Упит , латышский писатель, переводчик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23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ноября 1812 года родился Афанасий Афанасьевич Фет (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Шеншин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 , русский поэт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ноября 1717 года родился Александр Петрович Сумароков , русский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ноября 1947 года родился Григорий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Бенционович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Остер , русский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27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ноября 1932 года родился Владимир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Емельянович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Максимов , русский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ноября 1932 года С родился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танислав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Юрьевич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Куняев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русский поэт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ноября 1907 года родился Альберто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Моравиа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итальянский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ноября 1802 года родился Вильгельм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Гауф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немецкий писатель, сказочник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ноября 1832 года родилась Луиза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Мэй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Олкотт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американская писательница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ноября 1667 года родился Джонатан Свифт , английский писатель </a:t>
                      </a:r>
                    </a:p>
                    <a:p>
                      <a:endParaRPr lang="ru-RU" sz="14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>
            <a:hlinkClick r:id="rId8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8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609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336600"/>
                </a:solidFill>
                <a:latin typeface="Bookman Old Style" pitchFamily="18" charset="0"/>
              </a:rPr>
              <a:t>декабрь</a:t>
            </a:r>
            <a:endParaRPr lang="ru-RU" sz="3200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52237" name="Group 13"/>
          <p:cNvGraphicFramePr>
            <a:graphicFrameLocks noGrp="1"/>
          </p:cNvGraphicFramePr>
          <p:nvPr/>
        </p:nvGraphicFramePr>
        <p:xfrm>
          <a:off x="228600" y="914400"/>
          <a:ext cx="8686800" cy="546893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1857 года родился Джозеф Конрад (Юзеф Теодор Конрад Коженевский),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1872 года родился Ал. Алтаев (Маргарита Владимировна Алтаева-Ямщикова),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декабря 1957 года родился Николай Владимирович Коляда,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1897 года родился Андрей Васильевич Головко, украинский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1802 года родился Александр Иванович Одоевский,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1797 года родился Генрих Гейне, немецкий поэт 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Биография, тексты произведений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1917 года родился Артур Чарльз Кларк, английский писатель 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Биография, тексты произведений </a:t>
                      </a:r>
                      <a:endParaRPr kumimoji="0" lang="en-US" sz="1600" b="1" i="0" u="sng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1917 года родился Генрих Белль, немецкий писатель, нобелевский лауреат 1972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1952 года родился Сергей Маркович Гандлевский,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1937 года родился Эдуард Николаевич Успенский,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1792 года родился Павел Александрович Катенин,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декабря 1882 года родился Константин Александрович Федин,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1927 года родился Александр Евсеевич Рекемчук,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1862 года родился Александр Валентинович Амфитеатров,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1862 года родился Семен Яковлевич Надсон,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4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4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705600" cy="609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336600"/>
                </a:solidFill>
              </a:rPr>
              <a:t>03-08</a:t>
            </a:r>
            <a:endParaRPr lang="ru-RU" sz="6000" dirty="0">
              <a:solidFill>
                <a:srgbClr val="33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267200"/>
              </a:tblGrid>
              <a:tr h="40774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2" action="ppaction://hlinksldjump"/>
                        </a:rPr>
                        <a:t>Январь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3" action="ppaction://hlinksldjump"/>
                        </a:rPr>
                        <a:t>Февраль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4" action="ppaction://hlinksldjump"/>
                        </a:rPr>
                        <a:t>Март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5" action="ppaction://hlinksldjump"/>
                        </a:rPr>
                        <a:t>Апрель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6" action="ppaction://hlinksldjump"/>
                        </a:rPr>
                        <a:t>Май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7" action="ppaction://hlinksldjump"/>
                        </a:rPr>
                        <a:t>Июнь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4000" dirty="0">
                        <a:solidFill>
                          <a:srgbClr val="33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8" action="ppaction://hlinksldjump"/>
                        </a:rPr>
                        <a:t>Июль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9" action="ppaction://hlinksldjump"/>
                        </a:rPr>
                        <a:t>Август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0" action="ppaction://hlinksldjump"/>
                        </a:rPr>
                        <a:t>Сентябрь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1" action="ppaction://hlinksldjump"/>
                        </a:rPr>
                        <a:t>Октябрь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2" action="ppaction://hlinksldjump"/>
                        </a:rPr>
                        <a:t>Ноябрь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4000" b="1" kern="1200" dirty="0" smtClean="0">
                          <a:solidFill>
                            <a:srgbClr val="3366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3" action="ppaction://hlinksldjump"/>
                        </a:rPr>
                        <a:t>Декабрь</a:t>
                      </a:r>
                      <a:endParaRPr kumimoji="0" lang="ru-RU" sz="4000" b="1" kern="1200" dirty="0" smtClean="0">
                        <a:solidFill>
                          <a:srgbClr val="3366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4000" dirty="0">
                        <a:solidFill>
                          <a:srgbClr val="33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21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EF951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EF951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14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3246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Январь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42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54287" name="Group 15"/>
          <p:cNvGraphicFramePr>
            <a:graphicFrameLocks noGrp="1"/>
          </p:cNvGraphicFramePr>
          <p:nvPr/>
        </p:nvGraphicFramePr>
        <p:xfrm>
          <a:off x="304800" y="1143000"/>
          <a:ext cx="8686800" cy="499903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1823 года родился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Шандор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Петефи 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января 1903 года родился Александр Альфредович Бек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1928 года родился Лев Иванович Кузьмин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1883 года родился Алексей Николаевич Толстой , русский писатель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Биография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Тексты произведений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1628 года родился Шарля Перро , французский сказочник, поэт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Тексты произведений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1923 года родился Юрий Иосифович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Коринец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русский прозаик,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1908 года родился Павел Филиппович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Нилин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1898 года родился Александр Ильич Безыменский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1903 года родилась Наталья Петровна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Кончаловская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1863 года родился Александр Серафимович Серафимович (Попов)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1873 года родился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Йоханнес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Вильхельм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Йенсен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датский писатель, нобелевский лауреат 1944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1903 года родился Николай Михайлович Верзилин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1788 года родился Джордж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Ноэль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Гордон Байрон , английский поэт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Тексты произведений, биография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января 1928 года родился Петр Лукич Проскурин,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1783 года родился Стендаль (Анри Мари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Бейль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) , французский писатель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6"/>
                        </a:rPr>
                        <a:t>Тексты произведений, биография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января 1938 года родился Анатолий Тихонович Марченко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января 1893 года родился Виктор Борисович Шкловский , русский писатель,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января 1938 года родился Владимир Семенович Высоцкий , русский поэт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7"/>
                        </a:rPr>
                        <a:t>Официальный сайт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|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8"/>
                        </a:rPr>
                        <a:t>Народная библиотека В.Высоцкого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>
            <a:hlinkClick r:id="rId9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10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1722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400"/>
                </a:solidFill>
                <a:latin typeface="Bookman Old Style" pitchFamily="18" charset="0"/>
              </a:rPr>
              <a:t>февраль</a:t>
            </a:r>
            <a:endParaRPr lang="ru-RU" b="1" dirty="0">
              <a:solidFill>
                <a:srgbClr val="007400"/>
              </a:solidFill>
              <a:latin typeface="Bookman Old Style" pitchFamily="18" charset="0"/>
            </a:endParaRPr>
          </a:p>
        </p:txBody>
      </p:sp>
      <p:sp>
        <p:nvSpPr>
          <p:cNvPr id="552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55311" name="Group 15"/>
          <p:cNvGraphicFramePr>
            <a:graphicFrameLocks noGrp="1"/>
          </p:cNvGraphicFramePr>
          <p:nvPr/>
        </p:nvGraphicFramePr>
        <p:xfrm>
          <a:off x="228600" y="685800"/>
          <a:ext cx="8686800" cy="5654675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565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февраля 1873 года родился Михаил Михайлович Пришвин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февраля 1898 года родился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Лао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Шэ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китайский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февраля 1848 года родился Шарль Мари Жорж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Гюисманс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февраля 1313 года родился Джованни Боккаччо , итальянский писатель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Биография, тексты произведений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февраля 1828 года родился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Жюль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Верн , французский писатель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Тексты произведений, биография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февраля 1783 года родился Василий Андреевич Жуковский , русский поэт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Биография, тексты произведений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февраля 1938 года родился Юрий Иосифович Коваль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февраля 1938 года родился Георгий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Александрович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Вайнер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февраля 1933 года родился Михаил Михайлович Рощин , русский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февраля 1898 года родился Бертольд Брехт , немецкий писатель, лауреат Международной Ленинской премии 1954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февраля 1903 года родился Жорж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Жозеф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Кристиан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Сименон , французский писатель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Биография, тексты произведений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февраля 1928 года родился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Эно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Рауд , эстонский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февраля 1883 года родился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Никос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Казандзакис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греческий писатель, международная премия Мира 1956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февраля 1758 года родился Василий Васильевич Капнист , русский поэт и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февраля 1918 года родился Василий Дмитриевич Фёдоров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февраля 1913 года родился Эммануил Генрихович Казакевич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февраля 1913 года родился Ирвин Шоу , американский писатель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6"/>
                        </a:rPr>
                        <a:t>Тексты произведений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февраля 1533 года родился Мишель де Монтень 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февраля 1823 года родился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Жозеф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Эрнест Ренан,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>
            <a:hlinkClick r:id="rId7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7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5626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март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sp>
        <p:nvSpPr>
          <p:cNvPr id="563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hangingPunct="1"/>
            <a:endParaRPr lang="ru-RU" smtClean="0"/>
          </a:p>
        </p:txBody>
      </p:sp>
      <p:graphicFrame>
        <p:nvGraphicFramePr>
          <p:cNvPr id="56333" name="Group 13"/>
          <p:cNvGraphicFramePr>
            <a:graphicFrameLocks noGrp="1"/>
          </p:cNvGraphicFramePr>
          <p:nvPr/>
        </p:nvGraphicFramePr>
        <p:xfrm>
          <a:off x="228600" y="1066800"/>
          <a:ext cx="8686800" cy="5273675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1863 года родился Федор Сологуб (Федор Кузьмич Тетерников),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1703 года родился Василий Кириллович Тредиаковский,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1923 года родился Святослав Владимирович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Сахарнов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1838 года родился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Раффаэло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Джованьоли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итальянский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1913 года родился Сергей Владимирович Михалков, русский писатель, поэт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марта 1903 года родилась Тамара Григорьевна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Габбе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русская писательница, переводчица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1923 года родился Валерий Владимирович Медведев,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1908 года родился Борис Николаевич Полевой,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1933 года родился Геннадий Яковлевич Снегирев,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марта 1868 года родился Максим Горький (Алексей Максимович Пешков),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4102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апрель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57357" name="Group 13"/>
          <p:cNvGraphicFramePr>
            <a:graphicFrameLocks noGrp="1"/>
          </p:cNvGraphicFramePr>
          <p:nvPr/>
        </p:nvGraphicFramePr>
        <p:xfrm>
          <a:off x="152400" y="838200"/>
          <a:ext cx="8686800" cy="581183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1888 года родилась Мариэтта Сергеевна Шагинян 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1948 года родилась Джоан Виндж , американская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1903 года родилась Софья Абрамовна Могилевская 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1783 года родился Вашингтон Ирвинг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1918 года родился Олесь (Александр Терентьевич) Гончар , украинский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1948 года родился Дэн Симонс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апреля 1818 года родился Томас Майн Рид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1958 года родился Николай Михайлович Кононов (Татаренко) , русский поэт,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1888 года родился Мечислав Смолярский , польский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1828 года родился Джеймс Уайт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1828 года родился Иван Фоустка , чешский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апреля 1943 года родился Джеймс Херберт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апреля 1888 года родился Анатолий Корнелиевич Виноградов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1933 года родилась Марта Тимошевская , польская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1953 года родился Дэвид Лангфорд (Уильям Роберт Лузли)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1968 года родился Сергей Васильевич Лукьяненко , русский писатель 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1823 года родился Александр Николаевич Островский , русский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1883 года родился Демьян Бедный (Ефим Алексеевич Придворов)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1938 года родился Леонид Иванович Бородин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1958 года родился Сергей Иванович Арно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1933 года родился Борис Натанович Стругацкий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1903 года родился Федор Федорович Кнорре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1888 года родился Константин Константинович Вагинов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1923 года родился Ллойд Биггл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апреля 1933 года родился Юрий Ильич Дружников , русский писатель,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1943 года родился Йэн Уотсон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21 апреля 1908 года родилась Александра Иосифовна Любарская, русская писательница, переводчица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1923 года родилась Паула Фокс , американская писательница, лауреат Международной премии им. Х.К. Андерсена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1918 года родился Морис Дрюон 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1923 года родился Эллери Куин (Аврам Дэвидсон)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апреля 1908 года родилась Вера Васильевна Чаплина 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30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апреля 1883 года родился Ярослав Гашек , чешский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7912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май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58381" name="Group 13"/>
          <p:cNvGraphicFramePr>
            <a:graphicFrameLocks noGrp="1"/>
          </p:cNvGraphicFramePr>
          <p:nvPr/>
        </p:nvGraphicFramePr>
        <p:xfrm>
          <a:off x="228600" y="762000"/>
          <a:ext cx="8686800" cy="6042025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563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1923 года родился Джозеф Хеллер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мая 1868 года родился Владислав Реймонт, польский писатель, нобелевский лауреат 1924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1668 года родился Ален Рене Лесаж,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1868 года родился Гастон Леру,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1903 года родился Николай Алексеевич Заболоцкий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1898 года родилась Вера Чапман , английская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1933 года родился Андрей Андреевич Вознесенский,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1928 года родилась Софья Леонидовна Прокофьева,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1873 года родился Анри Барбюс,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1048 года родился Омар Хайям , персидский и таджикский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1908 года родился Алексей Николаевич Арбузов, русский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1938 года родилась Людмила Стефановна Петрушевская 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 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мая 1903 года родилась Елена Александровна Благинина, русская поэтесса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1873 года родилась Ольга Дмитриевна Форш, русская писательница,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1908 года родился Ян Флеминг,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29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мая 1908 года родился Овсей Овсеевич Дриз , еврейский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июнь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/>
        </p:nvGraphicFramePr>
        <p:xfrm>
          <a:off x="228600" y="1066800"/>
          <a:ext cx="8686800" cy="50292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июня 1913 года родилась Барбара Пим , английская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июня 1898 года родился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Федерико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Гарсиа Лорка , испанский поэт,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июня 1903 года родилась Маргарет Юрсенар , французская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июня 1843 года родилась Берта фон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Зутнер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, австрийская писательница, лауреат Нобелевской премии мира 1905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июня 1898 года родился Михаил Ефимович Кольцов (Фридлянд),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 июня 1928 года родился Роберт Шекли, американский писатель-фантаст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+mn-lt"/>
                        </a:rPr>
                        <a:t>16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 июня 1923 года родился Федор Федорович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Шахмагонов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+mn-lt"/>
                        </a:rPr>
                        <a:t>17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 июня 1903 года родился Михаил Аркадьевич Светлов,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 июня 1883 года родился Федор Васильевич Гладков, русский писатель, лауреат Государственной премии СССР 1950, 1951 гг.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 июня 1903 года родилась Мария Павловна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Прилежаева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 июня 1923 года родился Георгий Альфредович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Юрмин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+mn-lt"/>
                        </a:rPr>
                        <a:t>25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+mn-lt"/>
                        </a:rPr>
                        <a:t>июня 1903 года родился Джордж Оруэлл (Эрик Блэр)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январь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685800"/>
          <a:ext cx="86868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556260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января 1930 года родился Анатолий Владимирович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Жигулин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, русский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1920 года родился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Айзек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Азимов, американский писатель </a:t>
                      </a:r>
                      <a:b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b="1" u="sng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Официальный сайт писателя 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ru-RU" sz="1400" b="1" u="sng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Тексты произведений </a:t>
                      </a:r>
                      <a:endParaRPr kumimoji="0" lang="ru-RU" sz="1400" b="1" kern="120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1785 года родился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Якоб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Гримм, немецкий писатель  </a:t>
                      </a:r>
                      <a:r>
                        <a:rPr kumimoji="0" lang="ru-RU" sz="1400" b="1" u="sng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Тексты произведений </a:t>
                      </a:r>
                      <a:endParaRPr kumimoji="0" lang="ru-RU" sz="1400" b="1" kern="120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1925 года родился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Джеральд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Даррелл, английский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1900 года родился Олег Васильевич Волков, русский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1890 года родился Карел Чапек, чешский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1915 года родился Вадим Сергеевич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Шефнер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, русский поэт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1905 года родился Даниил Иванович Хармс, русский писатель  </a:t>
                      </a:r>
                      <a:r>
                        <a:rPr kumimoji="0" lang="ru-RU" sz="1400" b="1" u="sng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Тексты произведений </a:t>
                      </a:r>
                      <a:endParaRPr kumimoji="0" lang="ru-RU" sz="1400" b="1" kern="120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1910 родился Сергей Иванович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Чекмарев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, русский поэт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14 января 1925 года родился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Юкио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Мисима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Ираока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Кимитакэ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), японский писатель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1795 года родился Александр Сергеевич Грибоедов, русский поэт  </a:t>
                      </a:r>
                      <a:r>
                        <a:rPr kumimoji="0" lang="ru-RU" sz="1400" b="1" u="sng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Тексты произведений 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января 1525 года родился Луис (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Луиш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ди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Камоэнс (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Камоинш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), португальский поэт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1925 года родился Евгений Иванович Носов, русский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1850 года родился Михаил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Эминеску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, румынский поэт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17 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января 1600 года родился Педро Кальдерон де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ла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Барка , испанский драматург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1900 года родился Михаил Васильевич Исаковский, русский поэт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1905 года родилась Ванда Львовна Василевская, русская писательница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1905 года родился Аркадий Алексеевич Первенцев , русский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1855 года родился Николай Максимович Минский (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Виленкин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), русский поэт, переводчик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1935 года родился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Кэндзабуро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Оэ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, японский писатель, нобелевский лауреат 1994 года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января 1905 года родился Джон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О'Хара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, американский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29 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января 1860 года родился Антон Павлович Чехов, русский писатель </a:t>
                      </a:r>
                      <a:b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b="1" u="sng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Тексты произведений, биография 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kumimoji="0" lang="ru-RU" sz="1400" b="1" kern="1200" dirty="0" smtClean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трелка влево 5"/>
          <p:cNvSpPr/>
          <p:nvPr/>
        </p:nvSpPr>
        <p:spPr>
          <a:xfrm>
            <a:off x="7848600" y="5791200"/>
            <a:ext cx="977900" cy="484188"/>
          </a:xfrm>
          <a:prstGeom prst="leftArrow">
            <a:avLst>
              <a:gd name="adj1" fmla="val 50000"/>
              <a:gd name="adj2" fmla="val 5281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8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48768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июль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60429" name="Group 13"/>
          <p:cNvGraphicFramePr>
            <a:graphicFrameLocks noGrp="1"/>
          </p:cNvGraphicFramePr>
          <p:nvPr/>
        </p:nvGraphicFramePr>
        <p:xfrm>
          <a:off x="228600" y="838200"/>
          <a:ext cx="8686800" cy="5578475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533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1883 года родился Франц Кафка, австрийский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1918 года родился Павел Давидович Коган,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1903 года родился Владимир Григорьевич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Сутеев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1918 года родился Джеймс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Олдридж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1928 года родился Валентин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Саввич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Пикуль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1743 года родился Гавриил (Гаврила) Романович Державин,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1903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Ирвинг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Стоун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июля 1908 года родился Борис Леонтьевич Горбатов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1928 года родился Андрей Дмитриевич Дементьев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1928 года родился Роберт Шекли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1888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Шмуэль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Йосеф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Агнон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израильский писатель, нобелевский лауреат 1966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1933 года родился Евгений Александрович Евтушенко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1893 года родился Владимир Владимирович Маяковский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1898 года родился Леонид Сергеевич Соболев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июля 1933 года родился Джон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Гарднер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1893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Ганс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Фаллада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(Рудольф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Дитцен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) , немецкий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1878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Януш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Корчак, польский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1888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Реймонд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Чандлер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1828 года родился Николай Гаврилович Чернышевский, русский писатель, публицист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1853 года родился Владимир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Галактионович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Короленко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29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1918 года родился Владимир Дмитриевич Дудинцев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30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июля 1818 года родилась Эмили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Бронте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английская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55626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август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61454" name="Group 14"/>
          <p:cNvGraphicFramePr>
            <a:graphicFrameLocks noGrp="1"/>
          </p:cNvGraphicFramePr>
          <p:nvPr/>
        </p:nvGraphicFramePr>
        <p:xfrm>
          <a:off x="228600" y="1066800"/>
          <a:ext cx="8686800" cy="558323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1813 года родился Владимир Александрович СОЛЛОГУБ,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1833 года родилась Марко ВОВЧОК (Мария Александровна Виленская-Маркович), украинская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1803 года родился Владимир Федорович ОДОЕВСКИЙ,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1798 года родился Антон Антонович ДЕЛЬВИГ,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августа 1913 года родился Александр Борисович ЧАКОВСКИЙ,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1818 года родилась Эмили БРОНТЕ (Эллис Белл),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1913 года родился Виктор Сергеевич РОЗОВ,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1898 года родился Дмитрий Николаевич МЕДВЕДЕВ,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1908 года родился Леонид ПАНТЕЛЕЕВ (Алексей Иванович Еремеев),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1913 года родился Виктор Сергеевич РОЗОВ,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1938 года родился Фредерик ФОРСАЙТ,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августа 1908 года родился Уильям САРОЯН, писатель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336600"/>
                </a:solidFill>
                <a:latin typeface="Bookman Old Style" pitchFamily="18" charset="0"/>
              </a:rPr>
              <a:t>сентябрь</a:t>
            </a:r>
            <a:endParaRPr lang="ru-RU" sz="3200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62477" name="Group 13"/>
          <p:cNvGraphicFramePr>
            <a:graphicFrameLocks noGrp="1"/>
          </p:cNvGraphicFramePr>
          <p:nvPr/>
        </p:nvGraphicFramePr>
        <p:xfrm>
          <a:off x="228600" y="838200"/>
          <a:ext cx="8686800" cy="580548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525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1768 года родился Франсуа Рене де Шатобриан 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сентября 1923 года родился Александр Петрович Межиров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1923 года родился Эдуард Аркадьевич Асадов , русский поэт </a:t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Тексты произведений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1923 года родился Расул Гамзатович Гамзатов , аварский поэт, Народный поэт Дагестана (1959), Герой Социалистического Труда (1974). </a:t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Официальный сайт поэта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1828 года родился Лев Николаевич Толстой , русский писатель </a:t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Сайт о Л.Н.Толстом.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| </a:t>
                      </a: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Тексты произведений.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6"/>
                        </a:rPr>
                        <a:t>Викторина по произведениям Л.Н.Толстого.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1918 года родился Борис Владимирович Заходер , русский поэт, переводчик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сентября 1923 года родился Григорий Яковлевич Бакланов , русский писатель </a:t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7"/>
                        </a:rPr>
                        <a:t>Статья о Г.Я.Бакланове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8"/>
                        </a:rPr>
                        <a:t>Тексты произведений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1928 года родился Ион Пантелеевич Друцэ , молдавский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1613 года родился Франсуа де Ларошфуко 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сентября 1888 года родился Франс Эмиль Силланпя , финский писатель, нобелевский лауреат 1939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сентября 1953 года родилась Дина Ильинична Рубина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сентября 1708 года родился Антиох Дмитриевич Кантемир , русский поэт,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1898 года родился Георгий Петрович Шторм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1923 года родился Александр Петрович Межиров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1803 года родился Проспер Мериме, французский писатель </a:t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9"/>
                        </a:rPr>
                        <a:t>Тексты произведений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сентября 1908 года родился Ираклий Луарсабович Андроников , русский писатель и литературовед 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>
            <a:hlinkClick r:id="rId10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10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7150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октябрь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63501" name="Group 13"/>
          <p:cNvGraphicFramePr>
            <a:graphicFrameLocks noGrp="1"/>
          </p:cNvGraphicFramePr>
          <p:nvPr/>
        </p:nvGraphicFramePr>
        <p:xfrm>
          <a:off x="228600" y="1066800"/>
          <a:ext cx="8686800" cy="489108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октября 1873 года родился Иван Сергеевич Шмелев,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октября 1873 года родился Вячеслав Яковлевич Шишков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5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октября 1713 года родился Дени Дидро,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октября 1823 года родился Иван Сергеевич Аксаков,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октября 1943 года родился Владимир Захарович Исаков, русский писатель, публицист   </a:t>
                      </a: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  <a:hlinkClick r:id="rId2"/>
                        </a:rPr>
                        <a:t>Биография писателя 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 октября 1913 года родился Клод Симон , французский писатель нобелевский лауреат 1985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10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октября 1863 года родился Владимир Афанасьевич Обручев,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16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cs typeface="Times New Roman" pitchFamily="18" charset="0"/>
                        </a:rPr>
                        <a:t>октября 1888 года родился Юджин О'Нил , американский драматург нобелевский лауреат 1936 года 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октября 1923 года родился Николай Константинович Доризо,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октября 1943 года родился Александр Абрамович Кабаков,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октября 1928 года родилась Инна Анатольевна Гофф,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октября 1923 года родился Виктор Иванович Кочетков,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октября 1938 года родился Венедикт Васильевич Ерофеев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октября 1913 года родился Анвер Гадеевич Бикчентаев , башкирский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октября 1843 года родился Глеб Иванович Успенский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октября 1673 года родился Дмитрий Константинович Кантемир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октября 1903 года родился Ивлин Во,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3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2578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ноябрь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64525" name="Group 13"/>
          <p:cNvGraphicFramePr>
            <a:graphicFrameLocks noGrp="1"/>
          </p:cNvGraphicFramePr>
          <p:nvPr/>
        </p:nvGraphicFramePr>
        <p:xfrm>
          <a:off x="228600" y="1066800"/>
          <a:ext cx="8686800" cy="53086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ноября 1878 года родился Михаил Петрович Арцыбашев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ноября 1733 года родился Михаил Матвеевич Херасков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ноября 1913 года родился Альбер Камю , французский писатель, нобелевский лауреат 1957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ноября 1818 года родился Иван Сергеевич Тургенев , русский писатель 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Сайт, посвященный И.С.Тургеневу </a:t>
                      </a:r>
                      <a:endParaRPr kumimoji="0" lang="ru-RU" sz="1800" b="1" i="0" u="sng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ноября 1928 года родился Генрих Вениаминович Сапгир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ноября 1858 года родилась Сельма Лагерлёф , шведская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ноября 1908 года родился Николай Николаевич Носов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ноября 1713 года родился Лоренс Стерн , ирландский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ноября 1903 года родился Степан Павлович Злобин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30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ноября 1913 года родился Виктор Юзефович Драгунский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3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609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336600"/>
                </a:solidFill>
                <a:latin typeface="Bookman Old Style" pitchFamily="18" charset="0"/>
              </a:rPr>
              <a:t>декабрь</a:t>
            </a:r>
            <a:endParaRPr lang="ru-RU" sz="3200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65549" name="Group 13"/>
          <p:cNvGraphicFramePr>
            <a:graphicFrameLocks noGrp="1"/>
          </p:cNvGraphicFramePr>
          <p:nvPr/>
        </p:nvGraphicFramePr>
        <p:xfrm>
          <a:off x="228600" y="1066800"/>
          <a:ext cx="8686800" cy="54483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декабря 1903 года родился Лазарь Иосифович Лагин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декабря 1923 года родился Владимир Федорович Тендряков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декабря 1803 года родился Федор Иванович Тютчев , русский поэт </a:t>
                      </a:r>
                      <a:b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Биография, тексты произведений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1913 года родился Сергей Павлович Залыгин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декабря 1903 года родился Гайто (Георгий) Иванович Газданов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1813 года родился Николай Платонович Огарев , русский поэт </a:t>
                      </a:r>
                      <a:b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Биография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Тексты произведений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6 декабря 1943 года родился Олег Евгеньевич Григорьев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1888 года родился Джойс Кэри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декабря 1853 года родился Владимир Алексеевич Гиляровский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1608 года родился Джон Мильтон , английский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декабря 1848 года родился Джоэль Чэндлер Харрис , американский писатель 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1918 года родился Александр Исаевич Солженицын , русский писатель, публицист </a:t>
                      </a:r>
                      <a:b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Биография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6"/>
                        </a:rPr>
                        <a:t>Тексты произведений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1928 года родился Чингиз Торекулович Айтматов , киргизский писатель </a:t>
                      </a:r>
                      <a:b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7"/>
                        </a:rPr>
                        <a:t>Биография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3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8"/>
                        </a:rPr>
                        <a:t>Тексты произведений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декабря 1873 года родился Валерий Яковлевич Брюсов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декабря 1903 года родился Евгений Петров (Евгений Петрович Катаев)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декабря 1923 года родился Яков Лазаревич Аким , русский поэт и прозаик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1903 года родился Эрскин Колдуэлл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1893 года родилась Анна Александровна Караваева 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1918 года родился Николай Иванович Тряпкин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декабря 1933 года родился Евгений Борисович Рейн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1798 года родился Адам Мицкеви , польский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31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декабря 1953 года родилась Марина Владимировна Дружинина 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лево 3">
            <a:hlinkClick r:id="rId9" action="ppaction://hlinksldjump"/>
          </p:cNvPr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9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705600" cy="609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336600"/>
                </a:solidFill>
              </a:rPr>
              <a:t>04-09</a:t>
            </a:r>
            <a:endParaRPr lang="ru-RU" sz="6000" dirty="0">
              <a:solidFill>
                <a:srgbClr val="33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4443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267200"/>
              </a:tblGrid>
              <a:tr h="40774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74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2" action="ppaction://hlinksldjump"/>
                        </a:rPr>
                        <a:t>Январь</a:t>
                      </a:r>
                      <a:endParaRPr kumimoji="0" lang="ru-RU" sz="3600" b="1" kern="1200" dirty="0" smtClean="0">
                        <a:solidFill>
                          <a:srgbClr val="0074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74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3" action="ppaction://hlinksldjump"/>
                        </a:rPr>
                        <a:t>Февраль</a:t>
                      </a:r>
                      <a:endParaRPr kumimoji="0" lang="ru-RU" sz="3600" b="1" kern="1200" dirty="0" smtClean="0">
                        <a:solidFill>
                          <a:srgbClr val="0074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74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4" action="ppaction://hlinksldjump"/>
                        </a:rPr>
                        <a:t>Март</a:t>
                      </a:r>
                      <a:endParaRPr kumimoji="0" lang="ru-RU" sz="3600" b="1" kern="1200" dirty="0" smtClean="0">
                        <a:solidFill>
                          <a:srgbClr val="0074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74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5" action="ppaction://hlinksldjump"/>
                        </a:rPr>
                        <a:t>Апрель</a:t>
                      </a:r>
                      <a:endParaRPr kumimoji="0" lang="ru-RU" sz="3600" b="1" kern="1200" dirty="0" smtClean="0">
                        <a:solidFill>
                          <a:srgbClr val="0074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74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6" action="ppaction://hlinksldjump"/>
                        </a:rPr>
                        <a:t>Май</a:t>
                      </a:r>
                      <a:endParaRPr kumimoji="0" lang="ru-RU" sz="3600" b="1" kern="1200" dirty="0" smtClean="0">
                        <a:solidFill>
                          <a:srgbClr val="0074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74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7" action="ppaction://hlinksldjump"/>
                        </a:rPr>
                        <a:t>Июнь</a:t>
                      </a:r>
                      <a:endParaRPr kumimoji="0" lang="ru-RU" sz="3600" b="1" kern="1200" dirty="0" smtClean="0">
                        <a:solidFill>
                          <a:srgbClr val="0074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600" dirty="0">
                        <a:solidFill>
                          <a:srgbClr val="0074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74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8" action="ppaction://hlinksldjump"/>
                        </a:rPr>
                        <a:t>Июль</a:t>
                      </a:r>
                      <a:endParaRPr kumimoji="0" lang="ru-RU" sz="3600" b="1" kern="1200" dirty="0" smtClean="0">
                        <a:solidFill>
                          <a:srgbClr val="0074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74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9" action="ppaction://hlinksldjump"/>
                        </a:rPr>
                        <a:t>Август</a:t>
                      </a:r>
                      <a:endParaRPr kumimoji="0" lang="ru-RU" sz="3600" b="1" kern="1200" dirty="0" smtClean="0">
                        <a:solidFill>
                          <a:srgbClr val="0074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74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0" action="ppaction://hlinksldjump"/>
                        </a:rPr>
                        <a:t>Сентябрь</a:t>
                      </a:r>
                      <a:endParaRPr kumimoji="0" lang="ru-RU" sz="3600" b="1" kern="1200" dirty="0" smtClean="0">
                        <a:solidFill>
                          <a:srgbClr val="0074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74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1" action="ppaction://hlinksldjump"/>
                        </a:rPr>
                        <a:t>Октябрь</a:t>
                      </a:r>
                      <a:endParaRPr kumimoji="0" lang="ru-RU" sz="3600" b="1" kern="1200" dirty="0" smtClean="0">
                        <a:solidFill>
                          <a:srgbClr val="0074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74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2" action="ppaction://hlinksldjump"/>
                        </a:rPr>
                        <a:t>Ноябрь</a:t>
                      </a:r>
                      <a:endParaRPr kumimoji="0" lang="ru-RU" sz="3600" b="1" kern="1200" dirty="0" smtClean="0">
                        <a:solidFill>
                          <a:srgbClr val="0074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3600" b="1" kern="1200" dirty="0" smtClean="0">
                          <a:solidFill>
                            <a:srgbClr val="007400"/>
                          </a:solidFill>
                          <a:latin typeface="Bookman Old Style" pitchFamily="18" charset="0"/>
                          <a:ea typeface="+mn-ea"/>
                          <a:cs typeface="+mn-cs"/>
                          <a:hlinkClick r:id="rId13" action="ppaction://hlinksldjump"/>
                        </a:rPr>
                        <a:t>Декабрь</a:t>
                      </a:r>
                      <a:endParaRPr kumimoji="0" lang="ru-RU" sz="3600" b="1" kern="1200" dirty="0" smtClean="0">
                        <a:solidFill>
                          <a:srgbClr val="0074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600" dirty="0">
                        <a:solidFill>
                          <a:srgbClr val="0074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21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848600" y="60960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14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3246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Январь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75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28600" y="762000"/>
          <a:ext cx="8686800" cy="542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434340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600" b="1" kern="1200" baseline="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1919 года родился Джером Дэвид Сэлинджер, американский писатель </a:t>
                      </a:r>
                      <a:b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Официальный сайт писателя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ru-RU" sz="16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Тексты произведений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– 1939 года родился Рустам </a:t>
                      </a:r>
                      <a:r>
                        <a:rPr kumimoji="0" lang="ru-RU" sz="16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Мамед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Ибрагимбеков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, азербайджанский писатель, драматург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– 1899 года родился Степан Петрович Щипачев, русский поэт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– 1929 года родилась Татьяна Ивановна Александрова , русская писательница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ru-RU" sz="1600" b="1" kern="1200" baseline="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1689 года родился Шарль Луи </a:t>
                      </a:r>
                      <a:r>
                        <a:rPr kumimoji="0" lang="ru-RU" sz="16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Секонда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Монтескье, барон де </a:t>
                      </a:r>
                      <a:r>
                        <a:rPr kumimoji="0" lang="ru-RU" sz="16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Ла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Бред, французский писатель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– 1904 года родился Александр Иванович Введенский, русский поэт, писатель </a:t>
                      </a:r>
                      <a:endParaRPr lang="ru-RU" sz="1600" dirty="0" smtClean="0">
                        <a:solidFill>
                          <a:srgbClr val="007400"/>
                        </a:solidFill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–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1809 года родился Эдгар Алан По, американский писатель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kern="1200" baseline="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1904 года родился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4" action="ppaction://hlinksldjump"/>
                        </a:rPr>
                        <a:t>Аркадий Петрович Гайдар (Голиков)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, русский писатель </a:t>
                      </a:r>
                      <a:b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Тексты произведений, биография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600" b="1" kern="1200" baseline="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1849 года родился </a:t>
                      </a:r>
                      <a:r>
                        <a:rPr kumimoji="0" lang="ru-RU" sz="16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Юхан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Август Стриндберг, шведский писатель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kern="1200" baseline="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1759 года родился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6" action="ppaction://hlinksldjump"/>
                        </a:rPr>
                        <a:t>Роберт Бернс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, шотландский поэт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– 1874 года родился Сомерсет Уильям Моэм , английский писатель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kern="1200" baseline="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1879 года родился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" action="ppaction://noaction"/>
                        </a:rPr>
                        <a:t>Павел Петрович Бажов </a:t>
                      </a:r>
                      <a:r>
                        <a:rPr kumimoji="0" lang="ru-RU" sz="16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, русский писатель, сказочник </a:t>
                      </a:r>
                    </a:p>
                    <a:p>
                      <a:endParaRPr lang="ru-RU" sz="16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3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3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- 60 лет со дня рождения писателя </a:t>
                      </a:r>
                      <a:r>
                        <a:rPr kumimoji="0" lang="ru-RU" sz="13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Ахата</a:t>
                      </a:r>
                      <a:r>
                        <a:rPr kumimoji="0" lang="ru-RU" sz="13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Гаффарова</a:t>
                      </a:r>
                      <a:r>
                        <a:rPr kumimoji="0" lang="ru-RU" sz="13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(1949). </a:t>
                      </a:r>
                    </a:p>
                    <a:p>
                      <a:pPr algn="ctr"/>
                      <a:r>
                        <a:rPr kumimoji="0" lang="ru-RU" sz="13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- 85 лет со дня рождения писателя Рафаэля </a:t>
                      </a:r>
                      <a:r>
                        <a:rPr kumimoji="0" lang="ru-RU" sz="13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Тухфатуллина</a:t>
                      </a:r>
                      <a:r>
                        <a:rPr kumimoji="0" lang="ru-RU" sz="13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(1924-1994). </a:t>
                      </a:r>
                    </a:p>
                    <a:p>
                      <a:pPr algn="ctr"/>
                      <a:r>
                        <a:rPr kumimoji="0" lang="ru-RU" sz="13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3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- 130 лет со дня рождения литературного классика, театрального деятеля, </a:t>
                      </a:r>
                    </a:p>
                    <a:p>
                      <a:pPr algn="ctr"/>
                      <a:r>
                        <a:rPr kumimoji="0" lang="ru-RU" sz="13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драматурга </a:t>
                      </a:r>
                      <a:r>
                        <a:rPr kumimoji="0" lang="ru-RU" sz="13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Галиаскара</a:t>
                      </a:r>
                      <a:r>
                        <a:rPr kumimoji="0" lang="ru-RU" sz="13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Камала</a:t>
                      </a:r>
                      <a:r>
                        <a:rPr kumimoji="0" lang="ru-RU" sz="13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(1879-1933). </a:t>
                      </a:r>
                    </a:p>
                    <a:p>
                      <a:pPr algn="ctr"/>
                      <a:r>
                        <a:rPr kumimoji="0" lang="ru-RU" sz="13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3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- 100 лет со дня рождения татарского поэта </a:t>
                      </a:r>
                      <a:r>
                        <a:rPr kumimoji="0" lang="ru-RU" sz="13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Фатиха</a:t>
                      </a:r>
                      <a:r>
                        <a:rPr kumimoji="0" lang="ru-RU" sz="13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Карима</a:t>
                      </a:r>
                      <a:r>
                        <a:rPr kumimoji="0" lang="ru-RU" sz="13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(1909-1945). </a:t>
                      </a:r>
                      <a:endParaRPr lang="ru-RU" sz="1300" b="1" i="1" dirty="0">
                        <a:solidFill>
                          <a:srgbClr val="3366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772400" y="6172200"/>
            <a:ext cx="977900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>
                <a:hlinkClick r:id="rId7" action="ppaction://hlinksldjump"/>
              </a:rPr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172200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400"/>
                </a:solidFill>
                <a:latin typeface="Bookman Old Style" pitchFamily="18" charset="0"/>
              </a:rPr>
              <a:t>февраль</a:t>
            </a:r>
            <a:endParaRPr lang="ru-RU" b="1" dirty="0">
              <a:solidFill>
                <a:srgbClr val="007400"/>
              </a:solidFill>
              <a:latin typeface="Bookman Old Style" pitchFamily="18" charset="0"/>
            </a:endParaRPr>
          </a:p>
        </p:txBody>
      </p:sp>
      <p:sp>
        <p:nvSpPr>
          <p:cNvPr id="686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28600" y="1066800"/>
          <a:ext cx="8686800" cy="5516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800" b="1" kern="1200" baseline="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1494 года родился Франсуа Рабле, французский писатель </a:t>
                      </a:r>
                      <a:b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Биография, тексты произведений </a:t>
                      </a:r>
                      <a:endParaRPr kumimoji="0" lang="ru-RU" sz="1800" b="1" kern="1200" dirty="0" smtClean="0">
                        <a:solidFill>
                          <a:srgbClr val="0074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800" b="1" kern="1200" baseline="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1919 года родился Александр Моисеевич Володин (Лившиц) , русский драматург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– февраля 1894 года родился 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Виталий Валентинович Бианки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русский писатель </a:t>
                      </a:r>
                      <a:b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Биография, тексты произведений </a:t>
                      </a:r>
                      <a:endParaRPr kumimoji="0" lang="ru-RU" sz="1800" b="1" u="sng" kern="1200" dirty="0" smtClean="0">
                        <a:solidFill>
                          <a:srgbClr val="0074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ru-RU" sz="1800" b="1" kern="1200" baseline="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февраля 1784 года родился Николай Иванович </a:t>
                      </a:r>
                      <a:r>
                        <a:rPr kumimoji="0" lang="ru-RU" sz="18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Гнедич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русский поэт </a:t>
                      </a:r>
                    </a:p>
                    <a:p>
                      <a:endParaRPr lang="ru-RU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ru-RU" sz="1800" b="1" kern="1200" baseline="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1769 года родился 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" action="ppaction://noaction"/>
                        </a:rPr>
                        <a:t>Иван Андреевич Крылов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русский писатель, баснописец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-  1874 года родился </a:t>
                      </a:r>
                      <a:r>
                        <a:rPr kumimoji="0" lang="ru-RU" sz="18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Паоло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Буцци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итальянский писатель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ru-RU" sz="1800" b="1" kern="1200" baseline="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1894 года родился Владимир Германович Лидин , русский писатель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– 1899 года родился 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5" action="ppaction://hlinksldjump"/>
                        </a:rPr>
                        <a:t>Эрих </a:t>
                      </a:r>
                      <a:r>
                        <a:rPr kumimoji="0" lang="ru-RU" sz="18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5" action="ppaction://hlinksldjump"/>
                        </a:rPr>
                        <a:t>Кёстнер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5" action="ppaction://hlinksldjump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, немецкий писатель, лауреат Международной премии им. Х.К. Андерсена </a:t>
                      </a:r>
                    </a:p>
                    <a:p>
                      <a:endParaRPr lang="ru-RU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-80 лет со дня рождения заслуженного работника культуры РФ и РТ, детской писательницы, журналистки Розы Хафизовой (1929). </a:t>
                      </a:r>
                    </a:p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- 55 лет со дня рождения писателя </a:t>
                      </a:r>
                      <a:r>
                        <a:rPr kumimoji="0" lang="ru-RU" sz="14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Нияза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Акмала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-День памяти героя-поэта </a:t>
                      </a:r>
                      <a:r>
                        <a:rPr kumimoji="0" lang="ru-RU" sz="14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Мусы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Джалиля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(1906-1944). </a:t>
                      </a:r>
                    </a:p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-70 лет со дня рождения писателя </a:t>
                      </a:r>
                      <a:r>
                        <a:rPr kumimoji="0" lang="ru-RU" sz="14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Фанзамана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Баттала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(1939). </a:t>
                      </a:r>
                    </a:p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- 100 лет со дня рождения писателя </a:t>
                      </a:r>
                      <a:r>
                        <a:rPr kumimoji="0" lang="ru-RU" sz="14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Амирхана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Еники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(1909 -2000) </a:t>
                      </a:r>
                    </a:p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- 125 лет со дня рождения литературного классика, писателя Шарифа </a:t>
                      </a:r>
                      <a:r>
                        <a:rPr kumimoji="0" lang="ru-RU" sz="14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Камала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(1884-1942). </a:t>
                      </a:r>
                    </a:p>
                    <a:p>
                      <a:endParaRPr lang="ru-RU" dirty="0">
                        <a:solidFill>
                          <a:srgbClr val="0074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8077200" y="6248400"/>
            <a:ext cx="825500" cy="4079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dirty="0">
                <a:solidFill>
                  <a:schemeClr val="bg1"/>
                </a:solidFill>
                <a:hlinkClick r:id="rId6" action="ppaction://hlinksldjump"/>
              </a:rPr>
              <a:t>назад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5626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март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sp>
        <p:nvSpPr>
          <p:cNvPr id="696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ru-RU" b="1" smtClean="0"/>
          </a:p>
          <a:p>
            <a:pPr eaLnBrk="1" fontAlgn="t" hangingPunct="1"/>
            <a:endParaRPr lang="ru-RU" b="1" smtClean="0"/>
          </a:p>
          <a:p>
            <a:pPr eaLnBrk="1" fontAlgn="t" hangingPunct="1"/>
            <a:endParaRPr lang="ru-RU" smtClean="0"/>
          </a:p>
          <a:p>
            <a:pPr eaLnBrk="1" fontAlgn="t" hangingPunct="1"/>
            <a:endParaRPr lang="ru-RU" smtClean="0"/>
          </a:p>
          <a:p>
            <a:pPr eaLnBrk="1" hangingPunct="1"/>
            <a:endParaRPr lang="ru-RU" smtClean="0"/>
          </a:p>
        </p:txBody>
      </p:sp>
      <p:graphicFrame>
        <p:nvGraphicFramePr>
          <p:cNvPr id="69649" name="Group 17"/>
          <p:cNvGraphicFramePr>
            <a:graphicFrameLocks noGrp="1"/>
          </p:cNvGraphicFramePr>
          <p:nvPr/>
        </p:nvGraphicFramePr>
        <p:xfrm>
          <a:off x="228600" y="838200"/>
          <a:ext cx="8686800" cy="56388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426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 2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– 1859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Шолома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Алейхема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(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Шолома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Нохумовича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Рабиновича), еврейский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2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– 1824 года родился Константин Дмитриевич Ушинский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– 1899 года родился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 action="ppaction://hlinksldjump"/>
                        </a:rPr>
                        <a:t>Юрий Карлович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 action="ppaction://hlinksldjump"/>
                        </a:rPr>
                        <a:t>Олеша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– 1929 года родилась Ирина Петровна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Токмакова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русская писательница, поэт и переводчик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–  1874 года родился Артур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ван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Схендел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нидерландский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– 1929 года родился Фазиль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Абдулович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Искандер , абхазский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– 1619 года родился Сирано де Бержерак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Савиньен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6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– 1889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Хамза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Хакимзаде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Ниязи , узбекский поэт,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6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– 1909 года родился Станислав Ежи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Лец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польский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7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–  1799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Франтишек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Ладислав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Челаковский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чешский поэт, фольклорист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7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– 1924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Абэ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Кобо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японский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9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- 1814 года родился Тарас Григорьевич Шевченко, украинский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15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– 1924 года родился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3" action="ppaction://hlinksldjump"/>
                        </a:rPr>
                        <a:t>Юрий Васильевич Бондарев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– 1884 года родился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4" action="ppaction://hlinksldjump"/>
                        </a:rPr>
                        <a:t>Александр Романович Беляев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30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– 1844 года родился Поль Верлен , французский поэт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- 60 лет со дня рождения поэтессы 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Нажибы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Сафиной (род. 1949).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-70 лет со дня рождения писателя, журналиста, переводчика 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Миргалима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Харисова (1939).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  55 лет со дня рождения писателя, публициста 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Вахита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Имамова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(род. 1954).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- 80 лет со дня рождения поэта 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Илгиза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Калимуллина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(1929-1989).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  90- лет со дня рождения поэта 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Анвара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Давыдова (1919-1968).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23 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-  105 лет со дня рождения писателя Юсуфа 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Гараева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(1904-1988).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1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8077200" y="6248400"/>
            <a:ext cx="825500" cy="4079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dirty="0">
                <a:solidFill>
                  <a:schemeClr val="bg1"/>
                </a:solidFill>
                <a:hlinkClick r:id="rId5" action="ppaction://hlinksldjump"/>
              </a:rPr>
              <a:t>назад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336600"/>
                </a:solidFill>
                <a:latin typeface="Bookman Old Style" pitchFamily="18" charset="0"/>
              </a:rPr>
              <a:t>февраль</a:t>
            </a:r>
            <a:endParaRPr lang="ru-RU" sz="3200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15373" name="Group 1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686800" cy="399288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февраля 1900 года родился Жак Превер , французский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1885 года родился Синклер Льюи , американский писатель, нобелевский лауреат 1930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1900 года родился Лев Васильевич Успенский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февраля 1890 года родился Борис Леонидович Пастернак , русский поэт, писатель, нобелевский лауреат 1958 года 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Биография, тексты произведений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1915 года родился Василий Николаевич Ажаев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февраля 1855 года родился Всеволод Михайлович Гаршин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1870 года родился Федор Дмитриевич Крюков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февраля 1955 года родился Тимур Юрьевич Кибиров (Запоев)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1800 года родился Евгений Абрамович Баратынский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1900 года родился Георгос Сеферис , греческий поэт, нобелевский лауреат 1963 г.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1895 года родился Всеволод Вячеславович Иванов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29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февраля 1920 года родился Федор Александрович Абрамов , русский писатель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Стрелка влево 5"/>
          <p:cNvSpPr/>
          <p:nvPr/>
        </p:nvSpPr>
        <p:spPr>
          <a:xfrm>
            <a:off x="7772400" y="54864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3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54102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апрель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28600" y="838200"/>
          <a:ext cx="8610600" cy="5592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4617720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1809 года родился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Николай Васильевич Гоголь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русский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 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1929 года родился Милан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Кундера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, чешский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 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1904 года родился Александр Николаевич Афиногенов , русский драматург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1889 года родилась Лидия Николаевна Сейфуллина , русская писательница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 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1889 года родилась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Габриела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Мистраль , чилийская поэтесса, нобелевский лауреат 1945 года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 1944 года родился Сергей Александрович Абрамов , русский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 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1829 года родился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Микаэл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Налбандян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(Михаил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Лазаревич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Налбандов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 , армянский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а 1744 года родился Денис Иванович Фонвизин , русский писатель и драматург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1844 года родился Анатоль Франс (Анатоль Франсуа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Тибо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), нобелевский лауреат 1921 года , французский писатель </a:t>
                      </a:r>
                    </a:p>
                    <a:p>
                      <a:endParaRPr lang="ru-RU" sz="14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 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1884 года родился Василий Васильевич Каменский , русский поэт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1914 года родился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Фатех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Ниязи , таджикский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1779 года родился Иван Иванович Козлов , русский поэт и переводчик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 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1909 года родился Вадим Михайлович Кожевников , русский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 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1564 года родился Уильям Шекспир , английский драматург и поэт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 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1899 года родилась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Найо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Марш , новозеландская писательница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1899 года родился Владимир Владимирович Набоков , русский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 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1779 года родился Александр Ефимович Измайлов , русский писатель, поэт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а1914 года родился Бернард Маламуд , американский писатель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1924 года родился Гарольд </a:t>
                      </a:r>
                      <a:r>
                        <a:rPr kumimoji="0" lang="ru-RU" sz="14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Эль-Регистан</a:t>
                      </a:r>
                      <a:r>
                        <a:rPr kumimoji="0" lang="ru-RU" sz="14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, русский поэт </a:t>
                      </a:r>
                    </a:p>
                    <a:p>
                      <a:endParaRPr lang="ru-RU" sz="14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</a:tr>
              <a:tr h="74676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- 70 лет со дня рождения поэтессы </a:t>
                      </a:r>
                      <a:r>
                        <a:rPr kumimoji="0" lang="ru-RU" sz="14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Бике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Рахимовой (род. 1939). </a:t>
                      </a:r>
                    </a:p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- 85 лет со дня рождения поэта </a:t>
                      </a:r>
                      <a:r>
                        <a:rPr kumimoji="0" lang="ru-RU" sz="14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Самата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Шакирова (1924-1998). </a:t>
                      </a:r>
                    </a:p>
                    <a:p>
                      <a:pPr algn="ctr"/>
                      <a:r>
                        <a:rPr kumimoji="0" lang="ru-R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 День памяти великого поэта </a:t>
                      </a:r>
                      <a:r>
                        <a:rPr kumimoji="0" lang="ru-RU" sz="1400" b="1" i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Габдуллы</a:t>
                      </a:r>
                      <a:r>
                        <a:rPr kumimoji="0" lang="ru-RU" sz="1400" b="1" i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Тукая (1886-1913). </a:t>
                      </a:r>
                    </a:p>
                    <a:p>
                      <a:endParaRPr lang="ru-RU" sz="1600" dirty="0">
                        <a:solidFill>
                          <a:srgbClr val="0074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rgbClr val="0074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8077200" y="6248400"/>
            <a:ext cx="825500" cy="4079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dirty="0">
                <a:solidFill>
                  <a:schemeClr val="bg1"/>
                </a:solidFill>
                <a:hlinkClick r:id="rId3" action="ppaction://hlinksldjump"/>
              </a:rPr>
              <a:t>назад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5791200" cy="304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май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28600" y="533400"/>
          <a:ext cx="86868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5376231">
                <a:tc>
                  <a:txBody>
                    <a:bodyPr/>
                    <a:lstStyle/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1909 года родился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Яннис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Рицос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, греческий поэт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1924 года родился Виктор Петрович Астафьев, русский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1929 года родился Игорь Иванович Акимушкин, русский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 1859 года родился Джером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Клапка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Джером , английский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1919 года родился Игнатий (Израиль) Моисеевич Дворецкий , русский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1939 года родился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Амос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Оз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израильский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1914 года родился Эммануэль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Роблес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французский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1904 года родился Харри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Эдмунд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Мартинсон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, шведский писатель, нобелевский лауреат 1974 года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1904 года родилась Ирина (Раиса Романовна)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Гуро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, русская писательница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1919 года родился Борис Абрамович Слуцкий , русский поэт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1924 года родился Булат Шалвович Окуджава, русский поэт, писатель </a:t>
                      </a:r>
                    </a:p>
                    <a:p>
                      <a:endParaRPr lang="ru-RU" sz="15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1924 года родилась Юлия Владимировна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Друнина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, русская поэтесса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1864 года родилась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Этель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Лилиан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Войнич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английская писательница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1934 года родился Владимир Павлович Александров, русский писатель, переводчик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1904 года родился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Вилис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Тенисович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Лацис, латвийский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1924 года родился Анатолий Васильевич Митяев , русский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1909 года родился Юрий Осипович Домбровский , русский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1894 года родился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Янис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Судрабкалнс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латышский поэт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1799 года родился Оноре де Бальзак , французский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1924 года родился Борис Львович Васильев , русский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1859 года родился Артур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Конан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Дойл , английский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1899 года родился Леонид Максимович Леонов , русский писатель </a:t>
                      </a:r>
                    </a:p>
                    <a:p>
                      <a:endParaRPr lang="ru-RU" sz="15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</a:tr>
              <a:tr h="51816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-70 лет со дня рождения писателя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Фаиля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Шафигуллина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(1939-1982).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- 85 лет со дня рождения поэтессы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Энже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Моэминовой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(род. 1924). </a:t>
                      </a:r>
                      <a:endParaRPr lang="ru-RU" sz="1500" dirty="0">
                        <a:solidFill>
                          <a:srgbClr val="0074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0074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8077200" y="6248400"/>
            <a:ext cx="825500" cy="4079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dirty="0">
                <a:solidFill>
                  <a:schemeClr val="bg1"/>
                </a:solidFill>
                <a:hlinkClick r:id="rId2" action="ppaction://hlinksldjump"/>
              </a:rPr>
              <a:t>назад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июнь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72719" name="Group 15"/>
          <p:cNvGraphicFramePr>
            <a:graphicFrameLocks noGrp="1"/>
          </p:cNvGraphicFramePr>
          <p:nvPr/>
        </p:nvGraphicFramePr>
        <p:xfrm>
          <a:off x="228600" y="1066800"/>
          <a:ext cx="8686800" cy="4556125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1904 года родился Николай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Корнеевич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Чуковский, русский писатель, переводчик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  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1929 года родился Виктор Викторович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Конецкий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  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1799 года родился Александр Сергеевич Пушкин,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1909 года родился Семен Петрович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Бабаевский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русский писатель, лауреат Государственной премии 1949, 1950, 1951 гг.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1914 года родился Юрий Васильевич Сотник,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 1899 года родился Ясунари Кавабата, японский писатель, нобелевский лауреат 1968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 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1924 года родился Владимир Алексеевич Солоухин, русский поэт, прозаик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1939 года родился Анатолий Андреевич Ким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1929 года родился Юрий Геннадьевич Томин (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Кокош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)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1924 года родился Василь (Василий Владимирович) Быков , белорусский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1904 года родился Валентин Владимирович Овечкин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1924 года родился Богдан Иосифович Чалый , украинский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1954 года родилась Марина Львовна Москвина 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1889 года родилась Анна Андреевна Ахматова (Горенко) , русская поэтесса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1889 года родился Николай Николаевич Асеев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14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- 125 лет со дня рождения поэта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Миргазиза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Укмаса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(1884-1946).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  80 лет со дня рождения писателя, переводчика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Кияма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Минлебаева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(род. 1929).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1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8153400" y="6450013"/>
            <a:ext cx="825500" cy="4079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dirty="0">
                <a:solidFill>
                  <a:schemeClr val="bg1"/>
                </a:solidFill>
                <a:hlinkClick r:id="rId2" action="ppaction://hlinksldjump"/>
              </a:rPr>
              <a:t>назад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48768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июль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73743" name="Group 15"/>
          <p:cNvGraphicFramePr>
            <a:graphicFrameLocks noGrp="1"/>
          </p:cNvGraphicFramePr>
          <p:nvPr/>
        </p:nvGraphicFramePr>
        <p:xfrm>
          <a:off x="228600" y="685800"/>
          <a:ext cx="8686800" cy="5738813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502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1804 года родилась Жорж Санд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Амандина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Аврора Дюпен), французская писательница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О Жорж Санд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Тексты произведений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1909 года родился Хуан Карлос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Онетти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уругвайский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 1899 года родился Эрнест Миллер Хемингуэй,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1804 года родился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Натаниел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Готорн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 1889 года родился Жан Кокто, французский поэт, драматург, прозаик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1899 года родился Марсель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Арлан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1884 года родился Лион Фейхтвангер,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 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1929 года родился Виктор Викторович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Конецкий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 1764 года родилась Анна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Радклиф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английская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1944 года родился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Глен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Чарльз Кук,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1889 года родился Николай Николаевич Асеев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1899 года родился Пётр Андреевич Павленко, русский писатель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1904 года родился Пабло Неруда , чилийский поэт, нобелевский лауреат 1971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1889 года родился Сергей Антонович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Клычков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Лешенков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) , русский писатель,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1894 года родился Исаак Эммануилович Бабель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 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1934 года родился Воле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Шойинка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нигерийский писатель, нобелевский лауреат 1986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14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 1904 года родился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Айзек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(Исаак)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Башевис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Зингер , американский писатель, нобелевский лауреат 1978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1919 года родилась Айрис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Мердок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английская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 1889 года родился Эрл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Стенли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Гарднер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1789 года родился Михаил Николаевич Загоскин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 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1929 года родился Василий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Макарович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Шукшин , русский писатель, сценарист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25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1894 года родился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Олдос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(Леонард) Хаксли,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 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1784 года родился Денис Васильевич Давыдов , русский поэт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Сайт "Д.В.Давыдов"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| </a:t>
                      </a:r>
                      <a:r>
                        <a:rPr kumimoji="0" lang="ru-RU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Тексты произведений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1824 года родился Александр Дюма-сын, французский писатель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9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- 60 лет со дня рождения поэта Зиннура Мансурова (род. 1949).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25 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-  75 лет назад был основан Союз писателей Татарстана (1934). </a:t>
                      </a:r>
                      <a:endParaRPr kumimoji="0" 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1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8077200" y="6248400"/>
            <a:ext cx="825500" cy="4079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dirty="0">
                <a:solidFill>
                  <a:schemeClr val="bg1"/>
                </a:solidFill>
                <a:hlinkClick r:id="rId6" action="ppaction://hlinksldjump"/>
              </a:rPr>
              <a:t>назад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55626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август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74767" name="Group 15"/>
          <p:cNvGraphicFramePr>
            <a:graphicFrameLocks noGrp="1"/>
          </p:cNvGraphicFramePr>
          <p:nvPr/>
        </p:nvGraphicFramePr>
        <p:xfrm>
          <a:off x="228600" y="838200"/>
          <a:ext cx="8686800" cy="5349875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1819 года родился Герман МЕЛВИЛЛ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1924 года родился Джеймс Артур БОЛДУИН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1929 года родился Валерий Абрамович АГРАНОВСКИЙ 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русскай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1924 года родился Анатолий Георгиевич АЛЕКСИН,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русскай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1904 года родился Клиффорд САЙМАК ,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1859 года родился Кнут ГАМСУН (ПЕТЕРСОН) , норвежский писатель, нобелевский лауреат 1920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1899 года родилась П. Л. ТРЭВЕРС 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Памела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Линдон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Трэверс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наст. имя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Хелен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Линдон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Гофф) , английская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1914 года родилась Туве ЯНССОН , финская сказочница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1894 года родился Михаил Михайлович ЗОЩЕНКО , писатель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Биографическая страница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Тексты произведений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26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1914 года родился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Хулио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КОРТАСАР , аргентинский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1899 года родился Андрей Платонович ПЛАТОНОВ 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1929 года родился Юз (Иосиф Ефимович) АЛЕШКОВСКИЙ 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1949 года родился Сергей Евгеньевич КАЛЕДИН,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1749 года родился Иоганн Вольфганг ГЕТЕ , немецкий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31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1749 года родился Александр Николаевич РАДИЩЕВ ,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-255 лет со дня рождения поэта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Габдерахима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Утыз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Имани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(1754-1834).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-120 лет со дня рождения поэта и переводчика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Сагита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Сунчалея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(1889-1937).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- 75 лет со дня рождения литературного критика, переводчика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Фарваза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Миннуллина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(1934-1994).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- 105 лет со дня рождения литературного критика, писателя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Шихабетдина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Шахаретдинова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(1904-1941).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- 65 лет со дня смерти героя-поэта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Мусы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Джалиля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(1906-1944).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1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8077200" y="6248400"/>
            <a:ext cx="825500" cy="4079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dirty="0">
                <a:solidFill>
                  <a:schemeClr val="bg1"/>
                </a:solidFill>
                <a:hlinkClick r:id="rId4" action="ppaction://hlinksldjump"/>
              </a:rPr>
              <a:t>назад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336600"/>
                </a:solidFill>
                <a:latin typeface="Bookman Old Style" pitchFamily="18" charset="0"/>
              </a:rPr>
              <a:t>сентябрь</a:t>
            </a:r>
            <a:endParaRPr lang="ru-RU" sz="3200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75789" name="Group 13"/>
          <p:cNvGraphicFramePr>
            <a:graphicFrameLocks noGrp="1"/>
          </p:cNvGraphicFramePr>
          <p:nvPr/>
        </p:nvGraphicFramePr>
        <p:xfrm>
          <a:off x="1600200" y="1143000"/>
          <a:ext cx="6248400" cy="5133975"/>
        </p:xfrm>
        <a:graphic>
          <a:graphicData uri="http://schemas.openxmlformats.org/drawingml/2006/table">
            <a:tbl>
              <a:tblPr/>
              <a:tblGrid>
                <a:gridCol w="6248400"/>
              </a:tblGrid>
              <a:tr h="403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1894 года родился Джон Пристли, английский писатель,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1894 года родился Юлиан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Тувим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польский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15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1789 года родился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Фенимор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 action="ppaction://hlinksldjump"/>
                        </a:rPr>
                        <a:t>Купер,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американский писатель </a:t>
                      </a:r>
                      <a:b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Тексты произведений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17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1864 года родился Михаил Михайлович Коцюбинский, украинский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1809 года родился Нестор Васильевич Кукольник,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29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1904 года родился Николай Алексеевич Островский,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-75 лет со дня рождения писателя, публициста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Рахмая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Хисматуллина (род. 1934)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- 60 лет со дня рождения поэта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Рашита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Башарова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(род.1949)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19F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8077200" y="6248400"/>
            <a:ext cx="825500" cy="4079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dirty="0">
                <a:solidFill>
                  <a:schemeClr val="bg1"/>
                </a:solidFill>
                <a:hlinkClick r:id="rId4" action="ppaction://hlinksldjump"/>
              </a:rPr>
              <a:t>назад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57150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октябрь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76815" name="Group 15"/>
          <p:cNvGraphicFramePr>
            <a:graphicFrameLocks noGrp="1"/>
          </p:cNvGraphicFramePr>
          <p:nvPr/>
        </p:nvGraphicFramePr>
        <p:xfrm>
          <a:off x="228600" y="609600"/>
          <a:ext cx="8686800" cy="5573713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1904 года родился Грэм Грин , английский писатель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1824 года родился Иван Саввич Никитин , русский поэт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1809 года родился Алексей Васильевич Кольцов , русский поэт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1919 года родился Сергей Сергеевич Наровчатов , русский поэт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1919 года родился Эдуардас Межелайтис , литовский поэт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1609 года родился Пауль Флеминг , немецкий писатель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1934 года родилась Новелла Николаевна Матвеева , русская поэтесса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1864 года родился Бранислав Нушич , сербский писатель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1884 года родился Николай Алексеевич Клюев , русский поэт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1839 года родился Василий Петрович Авенариус , русский писатель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1894 года родился Борис Андреевич Пильняк , русский писатель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1899 года родился Алексей Александрович Сурков , русский поэт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15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1814 года родился Михаил Юрьевич Лермонтов , русский поэт </a:t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Сайт о М.Ю.Лермонтове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Тексты произведений 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 1854 года родился Оскар Уайльд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 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1934 года родился Кир Булычев (Игорь Всеволодович Можейко) , русский писатель, переводчик, сценарист </a:t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Официальная страница писателя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Тексты произведений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1894 года родился Юрий Николаевич Тынянов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  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1919 года родился Мустай Карим (Мустафа Сафич Каримов) , башкирский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 1854 года родился Артюр Рембо , французский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9129 года родилась Урсула Ле Гуин , американская писательница </a:t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6"/>
                        </a:rPr>
                        <a:t>Биография У.Ле Гуин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| </a:t>
                      </a:r>
                      <a:r>
                        <a:rPr kumimoji="0" lang="ru-RU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7"/>
                        </a:rPr>
                        <a:t>Тексты произведений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21 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1919 года родился Йосеф Кадлец , чешский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1899 года родился Илья (Карл) Львович Сельвинский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1899 года родился Анатоль Стерн , польский поэт прозаик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1879 года родился Степан Григорьевич Писахов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28 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1924 года родился Овидий Александрович Горчаков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1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8077200" y="6248400"/>
            <a:ext cx="825500" cy="4079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dirty="0">
                <a:solidFill>
                  <a:schemeClr val="bg1"/>
                </a:solidFill>
                <a:hlinkClick r:id="rId8" action="ppaction://hlinksldjump"/>
              </a:rPr>
              <a:t>назад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2578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ноябрь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04800" y="762000"/>
          <a:ext cx="8686800" cy="5622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3 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1924 года родился Леонид Генрихович Зорин, русский драматург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7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1934 года родилась Новелла Николаевна Матвеева , русская поэтесса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1894 года родился Георгий Владимирович Иванов , русский поэт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1759 года родился Иоганн Кристоф Фридрих Шиллер , немецкий писатель </a:t>
                      </a:r>
                      <a:b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500" b="1" u="sng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Тексты произведений </a:t>
                      </a:r>
                      <a:endParaRPr kumimoji="0" lang="ru-RU" sz="1500" b="1" kern="1200" dirty="0" smtClean="0">
                        <a:solidFill>
                          <a:srgbClr val="0074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11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1909 года родилась Антонина Дмитриевна Коптяева , русский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12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1954 года родился Юрий Михайлович Поляков , русский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1909 года родился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Мичио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Мадо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(Исида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Митио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 , японский поэт, лауреат Международной премии имени Х.К. Андерсена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17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1904 года родилась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Саломея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Нерис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Саломея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Бачинскайте-Бучене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 , литовская поэтесса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19 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1924 года родился Михаил Павлович Коршунов , русский писатель </a:t>
                      </a:r>
                    </a:p>
                    <a:p>
                      <a:endParaRPr lang="ru-RU" sz="15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19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1924 года родился Ян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Отченашек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чешский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20 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1924 года родился Юрий Владимирович Давыдов , русский писатель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20 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1869 года родилась Зинаида Николаевна Гиппиус , русская поэтесса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1694 года родился Вольтер (Мари Франсуа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Аруэ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), французский писатель, философ, историк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22 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1819 года родилась Джордж Элиот (Мэри Анн Эванс) , английская писательница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22  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1869 года родился Андре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Жид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французский писатель, нобелевский лауреат 1947 года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1849 года родилась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Фрэнсис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Элиза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500" b="1" kern="1200" dirty="0" err="1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Бернетт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, американская писательница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 1899 года родилась Эмма Иосифовна Выгодская , русская писательница </a:t>
                      </a:r>
                    </a:p>
                    <a:p>
                      <a:r>
                        <a:rPr kumimoji="0" lang="ru-RU" sz="15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r>
                        <a:rPr kumimoji="0" lang="ru-RU" sz="1500" b="1" kern="1200" dirty="0" smtClean="0">
                          <a:solidFill>
                            <a:srgbClr val="007400"/>
                          </a:solidFill>
                          <a:latin typeface="+mn-lt"/>
                          <a:ea typeface="+mn-ea"/>
                          <a:cs typeface="+mn-cs"/>
                        </a:rPr>
                        <a:t>  1889 года родился Александр Александрович Блок , русский поэт </a:t>
                      </a:r>
                    </a:p>
                    <a:p>
                      <a:endParaRPr lang="ru-RU" sz="15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- 90 лет со дня рождения поэта Шарифа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Мударрисова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(1919-1963).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- 95 лет со дня рождения поэта Нура Гайсина (1914-1995).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- 150 лет со дня рождения выдающегося поэта </a:t>
                      </a:r>
                      <a:r>
                        <a:rPr kumimoji="0" lang="ru-RU" sz="14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Дардмэнда</a:t>
                      </a:r>
                      <a:r>
                        <a:rPr kumimoji="0" lang="ru-RU" sz="14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(1859-1921). </a:t>
                      </a:r>
                      <a:endParaRPr kumimoji="0" lang="ru-RU" sz="1400" b="1" kern="1200" dirty="0">
                        <a:solidFill>
                          <a:srgbClr val="33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rgbClr val="0074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8077200" y="6248400"/>
            <a:ext cx="825500" cy="4079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dirty="0">
                <a:solidFill>
                  <a:schemeClr val="bg1"/>
                </a:solidFill>
                <a:hlinkClick r:id="rId3" action="ppaction://hlinksldjump"/>
              </a:rPr>
              <a:t>назад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10200" cy="609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336600"/>
                </a:solidFill>
                <a:latin typeface="Bookman Old Style" pitchFamily="18" charset="0"/>
              </a:rPr>
              <a:t>декабрь</a:t>
            </a:r>
            <a:endParaRPr lang="ru-RU" sz="3200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78865" name="Group 17"/>
          <p:cNvGraphicFramePr>
            <a:graphicFrameLocks noGrp="1"/>
          </p:cNvGraphicFramePr>
          <p:nvPr/>
        </p:nvGraphicFramePr>
        <p:xfrm>
          <a:off x="304800" y="838200"/>
          <a:ext cx="8686800" cy="4602163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1884 года родилась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Катарина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Сусанна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Причард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австралийская писательница, поэтесса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1909 года родился Николай Павлович Задорнов,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 1924 года родился Николай Константинович Старшинов,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11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1864 года родился Морис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Леблан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12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 1824 года родился Джордж Макдональд , шотландский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1959 года родился Олег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Флавьевич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Кургузов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русский писатель. За книгу "Солнце на потолке" в 1998 г. удостоен Международной литературной премии им. Я. Корчака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1819 года родился Яков Петрович Полонский , русский поэт и прозаик 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Биография, тексты произведений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19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1924 года родился Мишель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Турнье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1904 года родился Владимир Артурович Левшин,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1904 года родился Евгения Семёновна Гинзбург, русская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26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- 120 лет со дня рождения поэта, ученого, педагога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Нигмата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Хакима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(1889-1938).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itchFamily="34" charset="0"/>
                        </a:rPr>
                        <a:t>29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-  110 лет со дня рождения народного писателя РТ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Наки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Исанбета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(1899-1993).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E1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8077200" y="6248400"/>
            <a:ext cx="825500" cy="4079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dirty="0">
                <a:solidFill>
                  <a:schemeClr val="bg1"/>
                </a:solidFill>
                <a:hlinkClick r:id="rId3" action="ppaction://hlinksldjump"/>
              </a:rPr>
              <a:t>назад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4" descr="I:\нтехнологии\технологии\04-09\РОБЕРТ БЁРНС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028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u="sng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Роберт Бернс</a:t>
            </a: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/>
            </a:r>
            <a:b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ru-RU" sz="1400" b="1" dirty="0" smtClean="0">
                <a:solidFill>
                  <a:srgbClr val="007400"/>
                </a:solidFill>
              </a:rPr>
              <a:t>шотландский поэт </a:t>
            </a:r>
            <a:br>
              <a:rPr lang="ru-RU" sz="1400" b="1" dirty="0" smtClean="0">
                <a:solidFill>
                  <a:srgbClr val="007400"/>
                </a:solidFill>
              </a:rPr>
            </a:br>
            <a:r>
              <a:rPr lang="ru-RU" sz="1600" b="1" dirty="0" smtClean="0">
                <a:solidFill>
                  <a:srgbClr val="007400"/>
                </a:solidFill>
              </a:rPr>
              <a:t>25 января 1759 </a:t>
            </a:r>
            <a:r>
              <a:rPr lang="ru-RU" b="1" dirty="0" smtClean="0">
                <a:solidFill>
                  <a:srgbClr val="007400"/>
                </a:solidFill>
              </a:rPr>
              <a:t/>
            </a:r>
            <a:br>
              <a:rPr lang="ru-RU" b="1" dirty="0" smtClean="0">
                <a:solidFill>
                  <a:srgbClr val="007400"/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 </a:t>
            </a:r>
            <a:endParaRPr lang="ru-RU" dirty="0"/>
          </a:p>
        </p:txBody>
      </p:sp>
      <p:sp>
        <p:nvSpPr>
          <p:cNvPr id="79876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5259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200" b="1" smtClean="0">
                <a:solidFill>
                  <a:srgbClr val="643D16"/>
                </a:solidFill>
                <a:latin typeface="Century Gothic" pitchFamily="34" charset="0"/>
              </a:rPr>
              <a:t>                            </a:t>
            </a:r>
            <a:r>
              <a:rPr lang="ru-RU" sz="1100" b="1" smtClean="0">
                <a:solidFill>
                  <a:srgbClr val="643D16"/>
                </a:solidFill>
                <a:latin typeface="Century Gothic" pitchFamily="34" charset="0"/>
              </a:rPr>
              <a:t>Роберт (Burns) – poдился в лачужке за две мили от Айра. Он был старшим   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b="1" smtClean="0">
                <a:solidFill>
                  <a:srgbClr val="643D16"/>
                </a:solidFill>
                <a:latin typeface="Century Gothic" pitchFamily="34" charset="0"/>
              </a:rPr>
              <a:t>                </a:t>
            </a:r>
            <a:r>
              <a:rPr lang="ru-RU" sz="1100" b="1" smtClean="0">
                <a:solidFill>
                  <a:schemeClr val="bg1"/>
                </a:solidFill>
                <a:latin typeface="Century Gothic" pitchFamily="34" charset="0"/>
              </a:rPr>
              <a:t>сы</a:t>
            </a:r>
            <a:r>
              <a:rPr lang="ru-RU" sz="1100" b="1" smtClean="0">
                <a:solidFill>
                  <a:srgbClr val="643D16"/>
                </a:solidFill>
                <a:latin typeface="Century Gothic" pitchFamily="34" charset="0"/>
              </a:rPr>
              <a:t>ном бедного фермера, неустанного труженика. "Поэт был счастлив, имея такого отца, трудолюбивого, </a:t>
            </a:r>
            <a:r>
              <a:rPr lang="ru-RU" sz="1100" b="1" smtClean="0">
                <a:solidFill>
                  <a:schemeClr val="bg1"/>
                </a:solidFill>
                <a:latin typeface="Century Gothic" pitchFamily="34" charset="0"/>
              </a:rPr>
              <a:t>прям</a:t>
            </a:r>
            <a:r>
              <a:rPr lang="ru-RU" sz="1100" b="1" smtClean="0">
                <a:solidFill>
                  <a:srgbClr val="643D16"/>
                </a:solidFill>
                <a:latin typeface="Century Gothic" pitchFamily="34" charset="0"/>
              </a:rPr>
              <a:t>одушного, предусмотрительного, преданного и умного человека, подобного которому трудно найти в обществе... Будь он немного побогаче, обстоятельства жизни поэта сложились бы иначе, но в положении сына бедного фермера он остался на всю жизнь пахарем". В тринадцать лет мальчик выучился сеять, а в пятнадцать он сделался главным работником на ферме, где работников не держали; в продолжение нескольких лет семья Бернса не знала мяса. К шестнадцати годам непосильная работа совершенно расстроила нервы Бернса. Он согнулся и стал страдать головными болями, сердцебиением и припадками меланхолии. Под влиянием этой же неприглядной обстановки он с юности пристрастился к крепким напиткам. В киркосвальдской школе он хотя и не многому научился, но полюбил чтение до того, что даже в поле ходил с книгой в кармане. Ночью в холодной каморке Б. думал о балладах, а днем в поле придавал им новые формы и подбирал рифмы. Современники рассказывают, что он держал себя в высшей степени просто и непринужденно. Вальтер Скотт говорит: «Я был мальчик лет пятнадцати, когда Б. приехал в Эдинбург, я интересовался им и за знакомство с ним готов был отдать все на свете. Я видел его среди знаменитых литераторов. Конечно, мы, мальчики, сидели в сторонке и молча смотрели и слушали». После собраний, на которых он ставил в тупик профессоров и кружил головы герцогиням, он отправлялся ночевать к себе на чердак. Сельский поэт чувствовал себя неловко в городе среди чопорного общества, и, когда вышел 2 том его стихотворений, давший ему до 400 фун. ст., Б. снял в Эллизленде новую ферму, женился на той самой Джен, которую любил прежде. Природа поэтически влияла на него. Б. был человеком высокой нравственности и, несмотря на свои кутежи, высоко чтил истину, справедливость и милосердие.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b="1" smtClean="0">
                <a:solidFill>
                  <a:srgbClr val="643D16"/>
                </a:solidFill>
                <a:latin typeface="Century Gothic" pitchFamily="34" charset="0"/>
              </a:rPr>
              <a:t> В последние года своей жизни он был изгнан из великосветского литературного общества из-за своих революционных взглядов. 4 июля он совсем ослаб, а 12 написал своему кузену, прося у него в долг 10 фун., чтобы спасти себя от смерти в тюрьме. 21 его уже не стало, а 25 у него родился сын. Его похоронили с почестями, и над могилой было произведено товарищами его даже три ружейных залпа. </a:t>
            </a:r>
            <a:endParaRPr lang="ru-RU" sz="1100" b="1" smtClean="0">
              <a:solidFill>
                <a:srgbClr val="643D16"/>
              </a:solidFill>
              <a:latin typeface="Arial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1100" b="1" smtClean="0">
              <a:solidFill>
                <a:srgbClr val="643D16"/>
              </a:solidFill>
              <a:latin typeface="Arial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u="sng" smtClean="0">
                <a:hlinkClick r:id="rId3"/>
              </a:rPr>
              <a:t>Роберт Бернс</a:t>
            </a:r>
            <a:r>
              <a:rPr lang="ru-RU" sz="1100" u="sng" smtClean="0"/>
              <a:t>          </a:t>
            </a:r>
            <a:r>
              <a:rPr lang="ru-RU" sz="1100" smtClean="0"/>
              <a:t> </a:t>
            </a:r>
            <a:r>
              <a:rPr lang="ru-RU" sz="1100" u="sng" smtClean="0">
                <a:hlinkClick r:id="rId4"/>
              </a:rPr>
              <a:t>История жизни</a:t>
            </a:r>
            <a:r>
              <a:rPr lang="ru-RU" sz="11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u="sng" smtClean="0">
                <a:hlinkClick r:id="rId5" tooltip="фотографии Роберт  Бернс (Robert  Burns)"/>
              </a:rPr>
              <a:t>Фотогалерея</a:t>
            </a:r>
            <a:endParaRPr lang="ru-RU" sz="11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u="sng" smtClean="0">
                <a:hlinkClick r:id="rId6" tooltip="афоризмы Роберт  Бернс"/>
              </a:rPr>
              <a:t>Афоризмы</a:t>
            </a:r>
            <a:r>
              <a:rPr lang="ru-RU" sz="1100" smtClean="0"/>
              <a:t>                    </a:t>
            </a:r>
            <a:r>
              <a:rPr lang="ru-RU" sz="1100" u="sng" smtClean="0">
                <a:hlinkClick r:id="rId7" tooltip="стихи Роберт  Бернс (Robert  Burns)"/>
              </a:rPr>
              <a:t>Стихотворения (356)</a:t>
            </a:r>
            <a:endParaRPr lang="ru-RU" sz="1100" smtClean="0"/>
          </a:p>
          <a:p>
            <a:pPr algn="ctr" eaLnBrk="1" hangingPunct="1">
              <a:buFont typeface="Wingdings 2" pitchFamily="18" charset="2"/>
              <a:buNone/>
            </a:pPr>
            <a:endParaRPr lang="ru-RU" sz="1100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7" name="Выноска со стрелкой влево 6">
            <a:hlinkClick r:id="rId8" action="ppaction://hlinksldjump"/>
          </p:cNvPr>
          <p:cNvSpPr/>
          <p:nvPr/>
        </p:nvSpPr>
        <p:spPr>
          <a:xfrm>
            <a:off x="8382000" y="60960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336600"/>
                </a:solidFill>
                <a:latin typeface="Bookman Old Style" pitchFamily="18" charset="0"/>
              </a:rPr>
              <a:t>март</a:t>
            </a:r>
            <a:endParaRPr lang="ru-RU" sz="3200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47800" y="1143000"/>
          <a:ext cx="57912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марта 1815 года родился Петр Павлович </a:t>
                      </a:r>
                      <a:r>
                        <a:rPr kumimoji="0" lang="ru-RU" sz="18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Ершо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, русский писатель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марта 1920 года родился Иван </a:t>
                      </a:r>
                      <a:r>
                        <a:rPr kumimoji="0" lang="ru-RU" sz="18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Фотиевич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Стаднюк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, русский писатель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марта 1940 года родился Владимир Владимирович </a:t>
                      </a:r>
                      <a:r>
                        <a:rPr kumimoji="0" lang="ru-RU" sz="18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Личутин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, русский писатель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марта 1930 года родился Василий Михайлович Песков, русский писатель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марта 1915 года родилась </a:t>
                      </a:r>
                      <a:r>
                        <a:rPr kumimoji="0" lang="ru-RU" sz="18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Зульфия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8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Исраилова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), узбекская поэтесса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марта 1895 года родился Максим </a:t>
                      </a:r>
                      <a:r>
                        <a:rPr kumimoji="0" lang="ru-RU" sz="18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Фадеевич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Рыльский, украинский поэт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марта 1905 года родилась Вера Федоровна Панова, русская писательница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643D16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 марта 1915 года родилась Вероника Михайловна </a:t>
                      </a:r>
                      <a:r>
                        <a:rPr kumimoji="0" lang="ru-RU" sz="1800" b="1" kern="1200" dirty="0" err="1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Тушнова</a:t>
                      </a:r>
                      <a:r>
                        <a:rPr kumimoji="0" lang="ru-RU" sz="180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>, русская поэтесса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924800" y="58674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</a:rPr>
              <a:t>Павел Петрович Бажов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русский писатель, сказочник</a:t>
            </a:r>
            <a:b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27 января 1879</a:t>
            </a:r>
            <a:endParaRPr lang="ru-RU" sz="1600" dirty="0"/>
          </a:p>
        </p:txBody>
      </p:sp>
      <p:sp>
        <p:nvSpPr>
          <p:cNvPr id="808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400" smtClean="0"/>
              <a:t>Жил в Свердловске (бывшем и нынешнем Екатеринбурге), в небольшом собственном доме на углу улицы Чапаева. В доме тепло пахло деревом, потому что стены были бревенчатые, неоштукатуренные, пол — дощатый. Богатства, да и мало-мальского достатка не водилось, зато подрастали дети и внуки.</a:t>
            </a:r>
            <a:br>
              <a:rPr lang="ru-RU" sz="1400" smtClean="0"/>
            </a:br>
            <a:r>
              <a:rPr lang="ru-RU" sz="1400" smtClean="0"/>
              <a:t>В шестидесятый день рождения Павла Петровича, 28 января 1939 года, в Свердловске вышла из печати книга: «П.Бажов, “Малахитовая шкатулка”» — собрание сказов о Хозяйке Медной горы, о Великом Полозе и его дочерях Змеевках, о земляной кошке с огненными ушами, о лесном козле Серебряное копытце, о рудокопах и старателях, мастерах-камнерезах и гранильщиках. Очень скоро все эти истории стали известны, без преувеличения, миллионам читателей. Павел Петрович, происходивший из коренной уральской рабочей семьи, слышал их ещё в детстве, в Сысерти и Полевском, от разных рассказчиков, но прежде чем взялся изложить по-своему, целую жизнь прожил: до революции, окончив Екатеринбургское духовное училище и Пермскую духовную семинарию, учительствовал, в гражданскую войну был большевиком-подпольщиком, в советское время — вполне советским журналистом и краеведом. В 1937 году Бажова исключили из партии (через год — восстановили). Но тогда, лишившись привычной работы в издательстве, он посвятил всё своё время сказам, и они замерцали в «Малахитовой шкатулке» подлинными уральскими самоцветами.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000" smtClean="0">
                <a:hlinkClick r:id="rId2"/>
              </a:rPr>
              <a:t>О ПИСАТЕЛЕ</a:t>
            </a:r>
            <a:r>
              <a:rPr lang="ru-RU" sz="1000" smtClean="0"/>
              <a:t>                         </a:t>
            </a:r>
            <a:r>
              <a:rPr lang="ru-RU" sz="1000" smtClean="0">
                <a:hlinkClick r:id="rId3"/>
              </a:rPr>
              <a:t>О ПИСАТЕЛЕ В ИНТЕРНЕТ</a:t>
            </a:r>
            <a:r>
              <a:rPr lang="ru-RU" sz="10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000" smtClean="0">
                <a:hlinkClick r:id="rId4"/>
              </a:rPr>
              <a:t>ВИКИПЕДИЯ</a:t>
            </a:r>
            <a:r>
              <a:rPr lang="ru-RU" sz="1000" smtClean="0"/>
              <a:t>                                      </a:t>
            </a:r>
            <a:r>
              <a:rPr lang="ru-RU" sz="1000" smtClean="0">
                <a:hlinkClick r:id="rId5"/>
              </a:rPr>
              <a:t>БИБЛИОГИД</a:t>
            </a:r>
            <a:r>
              <a:rPr lang="ru-RU" sz="10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000" smtClean="0">
                <a:hlinkClick r:id="rId6"/>
              </a:rPr>
              <a:t>ФОТОАРХИВ</a:t>
            </a:r>
            <a:r>
              <a:rPr lang="ru-RU" sz="1000" smtClean="0"/>
              <a:t>                         </a:t>
            </a:r>
            <a:r>
              <a:rPr lang="ru-RU" sz="1000" smtClean="0">
                <a:hlinkClick r:id="rId7"/>
              </a:rPr>
              <a:t>ЮБИЛЯР 2009 ГОДА</a:t>
            </a:r>
            <a:r>
              <a:rPr lang="ru-RU" sz="10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000" smtClean="0">
                <a:hlinkClick r:id="rId8"/>
              </a:rPr>
              <a:t>СПИСОК КНИГ</a:t>
            </a:r>
            <a:r>
              <a:rPr lang="ru-RU" sz="1000" smtClean="0"/>
              <a:t>                                 </a:t>
            </a:r>
            <a:r>
              <a:rPr lang="ru-RU" sz="1000" smtClean="0">
                <a:hlinkClick r:id="rId9"/>
              </a:rPr>
              <a:t>ПРОИЗВЕДЕНИЯ В ИНТЕРНЕТ</a:t>
            </a:r>
            <a:r>
              <a:rPr lang="ru-RU" sz="10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400" u="sng" smtClean="0">
                <a:hlinkClick r:id="rId10"/>
              </a:rPr>
              <a:t>Экранизации </a:t>
            </a:r>
            <a:endParaRPr lang="ru-RU" sz="14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1400" u="sng" smtClean="0">
                <a:hlinkClick r:id="rId11"/>
              </a:rPr>
              <a:t>Павел Бажов — малышам</a:t>
            </a: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80900" name="Picture 4" descr="I:\нтехнологии\технологии\04-09\бажов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04800" y="304800"/>
            <a:ext cx="18049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 со стрелкой влево 4">
            <a:hlinkClick r:id="rId13" action="ppaction://hlinksldjump"/>
          </p:cNvPr>
          <p:cNvSpPr/>
          <p:nvPr/>
        </p:nvSpPr>
        <p:spPr>
          <a:xfrm>
            <a:off x="8382000" y="60960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7400"/>
                </a:solidFill>
              </a:rPr>
              <a:t> </a:t>
            </a:r>
            <a:r>
              <a:rPr lang="ru-RU" sz="2000" b="1" dirty="0" smtClean="0">
                <a:solidFill>
                  <a:srgbClr val="643D16"/>
                </a:solidFill>
              </a:rPr>
              <a:t>Виталий Валентинович Бианки </a:t>
            </a:r>
            <a:br>
              <a:rPr lang="ru-RU" sz="2000" b="1" dirty="0" smtClean="0">
                <a:solidFill>
                  <a:srgbClr val="643D16"/>
                </a:solidFill>
              </a:rPr>
            </a:br>
            <a:r>
              <a:rPr lang="ru-RU" sz="2000" b="1" dirty="0" smtClean="0">
                <a:solidFill>
                  <a:srgbClr val="643D16"/>
                </a:solidFill>
              </a:rPr>
              <a:t> русский писатель</a:t>
            </a:r>
            <a:br>
              <a:rPr lang="ru-RU" sz="2000" b="1" dirty="0" smtClean="0">
                <a:solidFill>
                  <a:srgbClr val="643D16"/>
                </a:solidFill>
              </a:rPr>
            </a:br>
            <a:r>
              <a:rPr lang="ru-RU" sz="2000" b="1" dirty="0" smtClean="0">
                <a:solidFill>
                  <a:srgbClr val="643D16"/>
                </a:solidFill>
              </a:rPr>
              <a:t> 11 февраля 1894 </a:t>
            </a:r>
            <a:endParaRPr lang="ru-RU" dirty="0">
              <a:solidFill>
                <a:srgbClr val="643D16"/>
              </a:solidFill>
            </a:endParaRPr>
          </a:p>
        </p:txBody>
      </p:sp>
      <p:sp>
        <p:nvSpPr>
          <p:cNvPr id="8192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000" smtClean="0"/>
              <a:t>                                </a:t>
            </a:r>
            <a:r>
              <a:rPr lang="ru-RU" sz="1100" smtClean="0"/>
              <a:t>Виталий Бианки родился в Петербурге. Певучая фамилия досталась ему от предков-итальянцев. Возможно, от </a:t>
            </a:r>
            <a:r>
              <a:rPr lang="ru-RU" sz="1100" smtClean="0">
                <a:latin typeface="Arial" charset="0"/>
              </a:rPr>
              <a:t>         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smtClean="0">
                <a:latin typeface="Arial" charset="0"/>
              </a:rPr>
              <a:t>                              </a:t>
            </a:r>
            <a:r>
              <a:rPr lang="ru-RU" sz="1100" smtClean="0"/>
              <a:t>них же и увлекающаяся, артистическая натура. От отца — ученого-орнитолога — талант исследователя и интерес ко всему, «что дышит, цветет и растет».</a:t>
            </a:r>
            <a:br>
              <a:rPr lang="ru-RU" sz="1100" smtClean="0"/>
            </a:br>
            <a:r>
              <a:rPr lang="ru-RU" sz="1100" smtClean="0"/>
              <a:t>       Отец работал в Зоологическом музее Российской Академии наук. Квартира хранителя коллекций находилась прямо напротив музея, и дети — трое сыновей — часто бывали в его залах. Там за стеклянными витринами замерли животные, привезенные со всего земного шара. Как хотелось найти волшебное слово, которое «оживило» бы музейных зверей. Настоящие были дома: в квартире хранителя расположился небольшой зоопарк.</a:t>
            </a:r>
            <a:br>
              <a:rPr lang="ru-RU" sz="1100" smtClean="0"/>
            </a:br>
            <a:r>
              <a:rPr lang="ru-RU" sz="1100" smtClean="0"/>
              <a:t>Летом семья Бианки уезжала в деревню Лебяжье. Здесь Витя впервые отправился в настоящее лесное путешествие. Было ему тогда лет пять-шесть. С тех пор лес стал для него волшебной страной, раем.</a:t>
            </a:r>
            <a:br>
              <a:rPr lang="ru-RU" sz="1100" smtClean="0"/>
            </a:br>
            <a:r>
              <a:rPr lang="ru-RU" sz="1100" smtClean="0"/>
              <a:t>Разными были интересы, таким же — образование. Вначале — гимназия, затем — факультет естественных наук в университете, позднее — занятия в институте истории искусств. А своим главным лесным учителем Бианки считал отца. Именно он приучил сына записывать все наблюдения. Через много лет они преобразились в увлекательные рассказы и сказки.</a:t>
            </a:r>
            <a:br>
              <a:rPr lang="ru-RU" sz="1100" smtClean="0"/>
            </a:br>
            <a:r>
              <a:rPr lang="ru-RU" sz="1100" smtClean="0"/>
              <a:t>Бианки никогда не привлекали наблюдения из окна уютного кабинета. Всю жизнь он много путешествовал (правда, не всегда по своей воле). Особенно запомнились походы по Алтаю. Бианки тогда, в начале 20-х годов, жил в Бийске, где преподавал биологию в школе, работал в краеведческом музее.</a:t>
            </a:r>
            <a:br>
              <a:rPr lang="ru-RU" sz="1100" smtClean="0"/>
            </a:br>
            <a:r>
              <a:rPr lang="ru-RU" sz="1100" smtClean="0"/>
              <a:t>Осенью 1922-го Бианки с семьей вернулся в Петроград. В те годы в городе при одной из библиотек существовал интереснейший литературный кружок, где собирались писатели, работавшие для детей. Сюда приходили Чуковский, Житков, Маршак. Маршак и привел однажды с собой Виталия Бианки. Вскоре в журнале «Воробей» был опубликован его рассказ «Путешествие красноголового воробья». В том же, 1923 году, вышла первая книжка («Чей нос лучше»).</a:t>
            </a:r>
            <a:br>
              <a:rPr lang="ru-RU" sz="1100" smtClean="0"/>
            </a:br>
            <a:r>
              <a:rPr lang="ru-RU" sz="1100" smtClean="0"/>
              <a:t>Самой знаменитой книгой Бианки стала «Лесная газета». Другой подобной просто не было. Все самое любопытное, самое необычное и самое обычное, что происходило в природе каждый месяц и день, попало на страницы «Лесной газеты». Здесь можно было найти объявление скворцов «Ищем квартиры» или сообщение о первом «ку-ку», прозвучавшем в парке, или отзыв о спектакле, который давали на тихом лесном озере птицы-чомги. Была даже уголовная хроника: беда в лесу не редкость. Книга «выросла» из небольшого журнального отдела. Бианки работал над ней с 1924 года до конца жизни, постоянно внося какие-то изменения. С 1928 года она несколько раз переиздавалась, становилась толще, ее переводили на разные языки мира. Рассказы из «Лесной газеты» звучали по радио, печатались, наряду с другими произведениями Бианки, на страницах журналов и газет.</a:t>
            </a:r>
            <a:r>
              <a:rPr lang="ru-RU" sz="1000" smtClean="0"/>
              <a:t/>
            </a:r>
            <a:br>
              <a:rPr lang="ru-RU" sz="1000" smtClean="0"/>
            </a:br>
            <a:r>
              <a:rPr lang="ru-RU" sz="1200" b="1" u="sng" smtClean="0">
                <a:solidFill>
                  <a:srgbClr val="007400"/>
                </a:solidFill>
                <a:hlinkClick r:id="rId2"/>
              </a:rPr>
              <a:t> Биография</a:t>
            </a:r>
            <a:r>
              <a:rPr lang="ru-RU" sz="1200" b="1" smtClean="0">
                <a:solidFill>
                  <a:srgbClr val="007400"/>
                </a:solidFill>
                <a:hlinkClick r:id="rId2"/>
              </a:rPr>
              <a:t>     </a:t>
            </a:r>
            <a:r>
              <a:rPr lang="ru-RU" sz="1200" b="1" u="sng" smtClean="0">
                <a:solidFill>
                  <a:srgbClr val="007400"/>
                </a:solidFill>
                <a:hlinkClick r:id="rId2"/>
              </a:rPr>
              <a:t> Тексты произведений </a:t>
            </a:r>
            <a:r>
              <a:rPr lang="ru-RU" sz="1200" u="sng" smtClean="0">
                <a:hlinkClick r:id="rId3"/>
              </a:rPr>
              <a:t>Произведения </a:t>
            </a:r>
            <a:endParaRPr lang="ru-RU" sz="12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1200" u="sng" smtClean="0">
                <a:hlinkClick r:id="rId4"/>
              </a:rPr>
              <a:t>Литература о жизни и творчестве </a:t>
            </a:r>
            <a:endParaRPr lang="ru-RU" sz="12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1200" u="sng" smtClean="0">
                <a:hlinkClick r:id="rId5"/>
              </a:rPr>
              <a:t>Экранизации</a:t>
            </a:r>
            <a:endParaRPr lang="ru-RU" sz="1200" smtClean="0"/>
          </a:p>
          <a:p>
            <a:pPr algn="ctr" eaLnBrk="1" hangingPunct="1">
              <a:buFont typeface="Wingdings 2" pitchFamily="18" charset="2"/>
              <a:buNone/>
            </a:pPr>
            <a:endParaRPr lang="ru-RU" sz="1200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81924" name="Picture 4" descr="I:\нтехнологии\технологии\04-09\бианки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28600"/>
            <a:ext cx="9906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 со стрелкой влево 5">
            <a:hlinkClick r:id="rId7" action="ppaction://hlinksldjump"/>
          </p:cNvPr>
          <p:cNvSpPr/>
          <p:nvPr/>
        </p:nvSpPr>
        <p:spPr>
          <a:xfrm>
            <a:off x="8382000" y="60960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43D16"/>
                </a:solidFill>
              </a:rPr>
              <a:t>Крылов Иван Андреевич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300" b="1" dirty="0" smtClean="0"/>
              <a:t> </a:t>
            </a:r>
            <a:r>
              <a:rPr lang="ru-RU" sz="1400" dirty="0" smtClean="0"/>
              <a:t>русский поэт, переводчик, писатель</a:t>
            </a:r>
            <a:r>
              <a:rPr lang="ru-RU" sz="1300" b="1" dirty="0" smtClean="0"/>
              <a:t>, баснописец, журналист</a:t>
            </a:r>
            <a:br>
              <a:rPr lang="ru-RU" sz="1300" b="1" dirty="0" smtClean="0"/>
            </a:br>
            <a:r>
              <a:rPr lang="ru-RU" sz="1800" b="1" dirty="0" smtClean="0">
                <a:solidFill>
                  <a:srgbClr val="007400"/>
                </a:solidFill>
              </a:rPr>
              <a:t> 13 февраля 1769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82947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11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Arial" charset="0"/>
              </a:rPr>
              <a:t>                          </a:t>
            </a:r>
            <a:r>
              <a:rPr lang="ru-RU" sz="1400" smtClean="0"/>
              <a:t>Иван Крылов первые годы детства провёл в разъездах с семьёй. Грамоте выучился дома (отец его был большой любитель чтения, после него к сыну перешёл целый сундук книг); французским языком занимался в семействе состоятельных соседей. В </a:t>
            </a:r>
            <a:r>
              <a:rPr lang="ru-RU" sz="1400" u="sng" smtClean="0"/>
              <a:t>1777</a:t>
            </a:r>
            <a:r>
              <a:rPr lang="ru-RU" sz="1400" smtClean="0"/>
              <a:t> г. он был записан в гражданскую службу подканцеляристом калязинского нижнего земского суда, а затем тверского магистрата. Эта служба была, по-видимому, только номинальной и Крылов считался, вероятно, в отпуске до окончания ученья.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Arial" charset="0"/>
              </a:rPr>
              <a:t>       </a:t>
            </a:r>
            <a:r>
              <a:rPr lang="ru-RU" sz="1400" smtClean="0"/>
              <a:t>Учился Крылов мало, но читал довольно много. В молодости Крылов был известен прежде всего как писатель-сатирик, издатель сатирического журнала «</a:t>
            </a:r>
            <a:r>
              <a:rPr lang="ru-RU" sz="1400" u="sng" smtClean="0"/>
              <a:t>Почта духов</a:t>
            </a:r>
            <a:r>
              <a:rPr lang="ru-RU" sz="1400" smtClean="0"/>
              <a:t>» и ходившей в списках пародийной трагедии «Трумф», высмеивавшей </a:t>
            </a:r>
            <a:r>
              <a:rPr lang="ru-RU" sz="1400" u="sng" smtClean="0"/>
              <a:t>Павла I</a:t>
            </a:r>
            <a:r>
              <a:rPr lang="ru-RU" sz="1400" smtClean="0"/>
              <a:t>. Крылов является автором более 200 басен с </a:t>
            </a:r>
            <a:r>
              <a:rPr lang="ru-RU" sz="1400" u="sng" smtClean="0"/>
              <a:t>1809</a:t>
            </a:r>
            <a:r>
              <a:rPr lang="ru-RU" sz="1400" smtClean="0"/>
              <a:t> по </a:t>
            </a:r>
            <a:r>
              <a:rPr lang="ru-RU" sz="1400" u="sng" smtClean="0"/>
              <a:t>1843</a:t>
            </a:r>
            <a:r>
              <a:rPr lang="ru-RU" sz="1400" smtClean="0"/>
              <a:t> год, они вышли в свет в девяти частях и переиздавались очень большими по тем временам тиражами. В </a:t>
            </a:r>
            <a:r>
              <a:rPr lang="ru-RU" sz="1400" u="sng" smtClean="0"/>
              <a:t>1842</a:t>
            </a:r>
            <a:r>
              <a:rPr lang="ru-RU" sz="1400" smtClean="0"/>
              <a:t> году его произведения вышли в немецком переводе. Сюжеты 30 басен </a:t>
            </a:r>
            <a:r>
              <a:rPr lang="ru-RU" sz="1400" u="sng" smtClean="0"/>
              <a:t>заимствованы</a:t>
            </a:r>
            <a:r>
              <a:rPr lang="ru-RU" sz="1400" smtClean="0"/>
              <a:t> из произведений </a:t>
            </a:r>
            <a:r>
              <a:rPr lang="ru-RU" sz="1400" u="sng" smtClean="0"/>
              <a:t>Эзопа</a:t>
            </a:r>
            <a:r>
              <a:rPr lang="ru-RU" sz="1400" smtClean="0"/>
              <a:t> и </a:t>
            </a:r>
            <a:r>
              <a:rPr lang="ru-RU" sz="1400" u="sng" smtClean="0"/>
              <a:t>Лафонтена</a:t>
            </a:r>
            <a:r>
              <a:rPr lang="ru-RU" sz="1400" smtClean="0"/>
              <a:t>, хотя большинство его произведений носит оригинальный характер.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Arial" charset="0"/>
              </a:rPr>
              <a:t>       </a:t>
            </a:r>
            <a:r>
              <a:rPr lang="ru-RU" sz="1400" smtClean="0"/>
              <a:t>Многие выражения из басен Крылова стали крылатыми.</a:t>
            </a:r>
          </a:p>
          <a:p>
            <a:pPr eaLnBrk="1" hangingPunct="1">
              <a:buFont typeface="Wingdings 2" pitchFamily="18" charset="2"/>
              <a:buNone/>
            </a:pPr>
            <a:endParaRPr lang="ru-RU" sz="11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u="sng" smtClean="0">
                <a:hlinkClick r:id="rId2"/>
              </a:rPr>
              <a:t>1 Ранние годы</a:t>
            </a:r>
            <a:r>
              <a:rPr lang="ru-RU" sz="1100" u="sng" smtClean="0"/>
              <a:t>  </a:t>
            </a:r>
            <a:r>
              <a:rPr lang="ru-RU" sz="1100" smtClean="0"/>
              <a:t> </a:t>
            </a:r>
            <a:r>
              <a:rPr lang="ru-RU" sz="1100" smtClean="0">
                <a:hlinkClick r:id="rId3"/>
              </a:rPr>
              <a:t>О ПИСАТЕЛЕ</a:t>
            </a:r>
            <a:r>
              <a:rPr lang="ru-RU" sz="1100" smtClean="0"/>
              <a:t> </a:t>
            </a:r>
            <a:r>
              <a:rPr lang="ru-RU" sz="1100" smtClean="0">
                <a:hlinkClick r:id="rId4"/>
              </a:rPr>
              <a:t>ОБ АВТОРЕ</a:t>
            </a:r>
            <a:r>
              <a:rPr lang="ru-RU" sz="1100" smtClean="0"/>
              <a:t> </a:t>
            </a:r>
            <a:r>
              <a:rPr lang="ru-RU" sz="1100" smtClean="0">
                <a:hlinkClick r:id="rId5"/>
              </a:rPr>
              <a:t>О ПИСАТЕЛЕ В ИНТЕРНЕТ</a:t>
            </a:r>
            <a:r>
              <a:rPr lang="ru-RU" sz="11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u="sng" smtClean="0">
                <a:hlinkClick r:id="rId6"/>
              </a:rPr>
              <a:t>2 «Почта духов»</a:t>
            </a:r>
            <a:r>
              <a:rPr lang="ru-RU" sz="11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u="sng" smtClean="0">
                <a:hlinkClick r:id="rId7"/>
              </a:rPr>
              <a:t>3 «Зритель» и «Меркурий»</a:t>
            </a:r>
            <a:r>
              <a:rPr lang="ru-RU" sz="11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u="sng" smtClean="0">
                <a:hlinkClick r:id="rId8"/>
              </a:rPr>
              <a:t>4 Переводы басен</a:t>
            </a:r>
            <a:r>
              <a:rPr lang="ru-RU" sz="11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u="sng" smtClean="0">
                <a:hlinkClick r:id="rId9"/>
              </a:rPr>
              <a:t>5 Увековечение имени</a:t>
            </a:r>
            <a:r>
              <a:rPr lang="ru-RU" sz="11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u="sng" smtClean="0">
                <a:hlinkClick r:id="rId10"/>
              </a:rPr>
              <a:t>6 Адреса в Санкт-Петербурге</a:t>
            </a:r>
            <a:r>
              <a:rPr lang="ru-RU" sz="11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u="sng" smtClean="0">
                <a:hlinkClick r:id="rId11"/>
              </a:rPr>
              <a:t>7 Некоторые известные басни</a:t>
            </a:r>
            <a:r>
              <a:rPr lang="ru-RU" sz="1100" smtClean="0"/>
              <a:t>   </a:t>
            </a:r>
            <a:r>
              <a:rPr lang="ru-RU" sz="1100" smtClean="0">
                <a:hlinkClick r:id="rId12"/>
              </a:rPr>
              <a:t>БАСНИ</a:t>
            </a:r>
            <a:r>
              <a:rPr lang="ru-RU" sz="11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u="sng" smtClean="0">
                <a:hlinkClick r:id="rId13"/>
              </a:rPr>
              <a:t>8 Библиография</a:t>
            </a:r>
            <a:r>
              <a:rPr lang="ru-RU" sz="1100" smtClean="0"/>
              <a:t>   </a:t>
            </a:r>
            <a:r>
              <a:rPr lang="ru-RU" sz="1100" smtClean="0">
                <a:hlinkClick r:id="rId14"/>
              </a:rPr>
              <a:t>ФОТОАРХИВ</a:t>
            </a:r>
            <a:r>
              <a:rPr lang="ru-RU" sz="11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100" u="sng" smtClean="0">
                <a:hlinkClick r:id="rId15"/>
              </a:rPr>
              <a:t>9 Ссылки</a:t>
            </a:r>
            <a:r>
              <a:rPr lang="ru-RU" sz="1100" u="sng" smtClean="0"/>
              <a:t>    </a:t>
            </a:r>
            <a:r>
              <a:rPr lang="ru-RU" sz="1100" smtClean="0">
                <a:hlinkClick r:id="rId16"/>
              </a:rPr>
              <a:t>СПИСОК КНИГ</a:t>
            </a:r>
            <a:r>
              <a:rPr lang="ru-RU" sz="11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</p:txBody>
      </p:sp>
      <p:pic>
        <p:nvPicPr>
          <p:cNvPr id="82948" name="Picture 4" descr="Крылов Иван Андреевич (1769-1844).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04800" y="228600"/>
            <a:ext cx="12954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 со стрелкой влево 4">
            <a:hlinkClick r:id="rId18" action="ppaction://hlinksldjump"/>
          </p:cNvPr>
          <p:cNvSpPr/>
          <p:nvPr/>
        </p:nvSpPr>
        <p:spPr>
          <a:xfrm>
            <a:off x="8382000" y="60960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43D16"/>
                </a:solidFill>
              </a:rPr>
              <a:t>Эрих </a:t>
            </a:r>
            <a:r>
              <a:rPr lang="ru-RU" sz="2000" b="1" dirty="0" err="1" smtClean="0">
                <a:solidFill>
                  <a:srgbClr val="643D16"/>
                </a:solidFill>
              </a:rPr>
              <a:t>Кёстнер</a:t>
            </a:r>
            <a:r>
              <a:rPr lang="ru-RU" sz="2000" b="1" dirty="0" smtClean="0">
                <a:solidFill>
                  <a:srgbClr val="643D16"/>
                </a:solidFill>
              </a:rPr>
              <a:t> </a:t>
            </a:r>
            <a:r>
              <a:rPr lang="ru-RU" sz="1800" b="1" dirty="0" smtClean="0">
                <a:solidFill>
                  <a:srgbClr val="007400"/>
                </a:solidFill>
              </a:rPr>
              <a:t/>
            </a:r>
            <a:br>
              <a:rPr lang="ru-RU" sz="1800" b="1" dirty="0" smtClean="0">
                <a:solidFill>
                  <a:srgbClr val="007400"/>
                </a:solidFill>
              </a:rPr>
            </a:br>
            <a:r>
              <a:rPr lang="ru-RU" sz="1300" b="1" dirty="0" smtClean="0">
                <a:solidFill>
                  <a:srgbClr val="643D16"/>
                </a:solidFill>
              </a:rPr>
              <a:t>немецкий писатель</a:t>
            </a:r>
            <a:br>
              <a:rPr lang="ru-RU" sz="1300" b="1" dirty="0" smtClean="0">
                <a:solidFill>
                  <a:srgbClr val="643D16"/>
                </a:solidFill>
              </a:rPr>
            </a:br>
            <a:r>
              <a:rPr lang="ru-RU" sz="1300" b="1" dirty="0" smtClean="0">
                <a:solidFill>
                  <a:srgbClr val="643D16"/>
                </a:solidFill>
              </a:rPr>
              <a:t>лауреат Международной премии им. Х.К. Андерсена</a:t>
            </a:r>
            <a:br>
              <a:rPr lang="ru-RU" sz="1300" b="1" dirty="0" smtClean="0">
                <a:solidFill>
                  <a:srgbClr val="643D16"/>
                </a:solidFill>
              </a:rPr>
            </a:br>
            <a:r>
              <a:rPr lang="ru-RU" sz="1300" b="1" dirty="0" smtClean="0">
                <a:solidFill>
                  <a:srgbClr val="643D16"/>
                </a:solidFill>
              </a:rPr>
              <a:t> </a:t>
            </a:r>
            <a:r>
              <a:rPr lang="ru-RU" sz="1600" b="1" dirty="0" smtClean="0">
                <a:solidFill>
                  <a:srgbClr val="007400"/>
                </a:solidFill>
              </a:rPr>
              <a:t>23 февраля 1899 </a:t>
            </a:r>
            <a:r>
              <a:rPr lang="ru-RU" sz="1800" b="1" dirty="0" smtClean="0">
                <a:solidFill>
                  <a:srgbClr val="007400"/>
                </a:solidFill>
              </a:rPr>
              <a:t/>
            </a:r>
            <a:br>
              <a:rPr lang="ru-RU" sz="1800" b="1" dirty="0" smtClean="0">
                <a:solidFill>
                  <a:srgbClr val="007400"/>
                </a:solidFill>
              </a:rPr>
            </a:br>
            <a:endParaRPr lang="ru-RU" sz="1800" dirty="0"/>
          </a:p>
        </p:txBody>
      </p:sp>
      <p:sp>
        <p:nvSpPr>
          <p:cNvPr id="83971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525963"/>
          </a:xfrm>
        </p:spPr>
        <p:txBody>
          <a:bodyPr/>
          <a:lstStyle/>
          <a:p>
            <a:pPr eaLnBrk="1" hangingPunct="1"/>
            <a:r>
              <a:rPr lang="ru-RU" sz="1200" smtClean="0"/>
              <a:t>                                         Эрих Кестнер родился в Дрездене. Отец рано оставил семью, и все тяготы воспитанию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>                                         единственного сына легли на плечи матери. В книге "Когда я был маленьким" Кестнер </a:t>
            </a:r>
            <a:endParaRPr lang="ru-RU" sz="12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>
                <a:latin typeface="Arial" charset="0"/>
              </a:rPr>
              <a:t>                                          </a:t>
            </a:r>
            <a:r>
              <a:rPr lang="ru-RU" sz="1200" smtClean="0"/>
              <a:t>подробно</a:t>
            </a:r>
            <a:r>
              <a:rPr lang="ru-RU" sz="1200" smtClean="0">
                <a:latin typeface="Arial" charset="0"/>
              </a:rPr>
              <a:t> </a:t>
            </a:r>
            <a:r>
              <a:rPr lang="ru-RU" sz="1200" smtClean="0"/>
              <a:t>описывает свое детство. Мать писателя, оставшись одна, не склонилась под ударами судьбы: она выучилась на парикмахера и открыла собственное дело прямо в их маленькой квартире. Все ее усилия были направлены на одно — обеспечить сыну достойную жизнь и приличное образование. Эрих был благодарным сыном и, как мог, старался помочь матери, "приготовив уроки, шел за покупками, приносил из подвала дрова и уголь, накладывал в печь брикеты, варил кофе… мыл и чистил картошку, всякий раз резал себе палец, и читал, пока не стемнеет…"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>Маленький Эрих очень любил мать, но эта любовь становилось под час непосильной ношей. Мальчик боялся не оправдать надежд матери, подвести ее. "Всю свою любовь и фантазию, все свое усердие, каждую минуту своего существования она фанатически ставила на одну карту — на меня… Я стал козырной картой и должен был выиграть… Я бы не вынес, если бы она проиграла свою большую игру … Я стал самым лучшим учеником и самым лучшим сыном". Эрих Кёстнер писал для взрослых и детей. В его книгах  сплав взрослых и  детских проблем, среди которых главенствуют проблемы семьи, растущего человека, детской среды. </a:t>
            </a:r>
            <a:br>
              <a:rPr lang="ru-RU" sz="1200" smtClean="0"/>
            </a:br>
            <a:r>
              <a:rPr lang="ru-RU" sz="1200" smtClean="0"/>
              <a:t>                   В юности он  мечтал быть учителем, начинал учиться в учительской семинарии. Учителем он не стал, но на всю жизнь остался верным юношеским убеждениям, остался воспитателем. Кёстнер свято относился к настоящим учителям, не случайно в своей книге "Когда я был маленьким" он говорит: "Подлинные, призванные, прирожденные учителя встречаются почти так же редко, как герои и святые". </a:t>
            </a:r>
            <a:br>
              <a:rPr lang="ru-RU" sz="1200" smtClean="0"/>
            </a:br>
            <a:r>
              <a:rPr lang="ru-RU" sz="1200" smtClean="0"/>
              <a:t>      Эрих Кёстнер бесконечно верил в детей, не смешивал их неопытность с глупостью. </a:t>
            </a:r>
            <a:br>
              <a:rPr lang="ru-RU" sz="1200" smtClean="0"/>
            </a:br>
            <a:r>
              <a:rPr lang="ru-RU" sz="1200" smtClean="0"/>
              <a:t>      Он создал в своих книгах новый для тогдашней немецкой литературы тип ребенка. Герои его книг не кроткие и послушные дети, а умные, уверенные в себе, неравнодушные маленькие люди. Его кредо - "…дети… живут по соседству с добром. Надо только научить их с умом открывать туда дверь". Он это и делал в своих книгах. </a:t>
            </a:r>
            <a:br>
              <a:rPr lang="ru-RU" sz="1200" smtClean="0"/>
            </a:br>
            <a:r>
              <a:rPr lang="ru-RU" sz="1200" smtClean="0"/>
              <a:t>      Писатель говорил: "Человек только тот, кто, став взрослым, остается ребенком". Он и был большим ребенком, сохранившим все даже мельчайшие воспоминания о своем детстве. Они и помогали ему писать книги для детей. </a:t>
            </a:r>
            <a:br>
              <a:rPr lang="ru-RU" sz="1200" smtClean="0"/>
            </a:br>
            <a:r>
              <a:rPr lang="ru-RU" sz="1200" smtClean="0"/>
              <a:t>      Эрих Кёстнер написал 15 детских книг. Одна из самых известных его книг - первая (1928 г.) - "Эмиль и сыщики". Самый полный сборник - это "Летающий класс" (см. список литературы).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200" smtClean="0">
                <a:hlinkClick r:id="rId2"/>
              </a:rPr>
              <a:t>О ПИСАТЕЛЕ</a:t>
            </a:r>
            <a:r>
              <a:rPr lang="ru-RU" sz="1200" smtClean="0"/>
              <a:t>      </a:t>
            </a:r>
            <a:r>
              <a:rPr lang="ru-RU" sz="1200" smtClean="0">
                <a:hlinkClick r:id="rId3"/>
              </a:rPr>
              <a:t>ОБ АВТОРЕ</a:t>
            </a:r>
            <a:r>
              <a:rPr lang="ru-RU" sz="12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200" smtClean="0">
                <a:hlinkClick r:id="rId4"/>
              </a:rPr>
              <a:t>СПИСОК КНИГ</a:t>
            </a:r>
            <a:r>
              <a:rPr lang="ru-RU" sz="12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ru-RU" sz="12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/>
            </a:r>
            <a:br>
              <a:rPr lang="ru-RU" sz="1200" smtClean="0"/>
            </a:br>
            <a:endParaRPr lang="ru-RU" sz="1200" smtClean="0"/>
          </a:p>
        </p:txBody>
      </p:sp>
      <p:pic>
        <p:nvPicPr>
          <p:cNvPr id="83972" name="Picture 4" descr="Kestn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152400"/>
            <a:ext cx="1143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 со стрелкой влево 4">
            <a:hlinkClick r:id="rId6" action="ppaction://hlinksldjump"/>
          </p:cNvPr>
          <p:cNvSpPr/>
          <p:nvPr/>
        </p:nvSpPr>
        <p:spPr>
          <a:xfrm>
            <a:off x="8382000" y="60960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943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43D16"/>
                </a:solidFill>
              </a:rPr>
              <a:t>Юрий Карлович </a:t>
            </a:r>
            <a:r>
              <a:rPr lang="ru-RU" sz="2000" b="1" dirty="0" err="1" smtClean="0">
                <a:solidFill>
                  <a:srgbClr val="643D16"/>
                </a:solidFill>
              </a:rPr>
              <a:t>Олеша</a:t>
            </a:r>
            <a:r>
              <a:rPr lang="ru-RU" sz="2000" b="1" dirty="0" smtClean="0">
                <a:solidFill>
                  <a:srgbClr val="643D16"/>
                </a:solidFill>
              </a:rPr>
              <a:t> </a:t>
            </a:r>
            <a:r>
              <a:rPr lang="ru-RU" sz="1800" b="1" dirty="0" smtClean="0">
                <a:solidFill>
                  <a:srgbClr val="643D16"/>
                </a:solidFill>
              </a:rPr>
              <a:t/>
            </a:r>
            <a:br>
              <a:rPr lang="ru-RU" sz="1800" b="1" dirty="0" smtClean="0">
                <a:solidFill>
                  <a:srgbClr val="643D16"/>
                </a:solidFill>
              </a:rPr>
            </a:br>
            <a:r>
              <a:rPr lang="ru-RU" sz="1600" b="1" dirty="0" smtClean="0">
                <a:solidFill>
                  <a:srgbClr val="643D16"/>
                </a:solidFill>
              </a:rPr>
              <a:t>русский писатель </a:t>
            </a:r>
            <a:br>
              <a:rPr lang="ru-RU" sz="1600" b="1" dirty="0" smtClean="0">
                <a:solidFill>
                  <a:srgbClr val="643D16"/>
                </a:solidFill>
              </a:rPr>
            </a:br>
            <a:r>
              <a:rPr lang="ru-RU" sz="1600" b="1" dirty="0" smtClean="0">
                <a:solidFill>
                  <a:srgbClr val="643D16"/>
                </a:solidFill>
              </a:rPr>
              <a:t>3 марта 1899 </a:t>
            </a:r>
            <a:endParaRPr lang="ru-RU" sz="1600" dirty="0">
              <a:solidFill>
                <a:srgbClr val="643D16"/>
              </a:solidFill>
            </a:endParaRPr>
          </a:p>
        </p:txBody>
      </p:sp>
      <p:sp>
        <p:nvSpPr>
          <p:cNvPr id="84995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400" smtClean="0"/>
              <a:t>                                     Родным языком Юрия Карловича Олеши был польский. Олешам полагалс</a:t>
            </a:r>
            <a:r>
              <a:rPr lang="ru-RU" sz="1400" smtClean="0">
                <a:latin typeface="Arial" charset="0"/>
              </a:rPr>
              <a:t>я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latin typeface="Arial" charset="0"/>
              </a:rPr>
              <a:t>                                     </a:t>
            </a:r>
            <a:r>
              <a:rPr lang="ru-RU" sz="1400" smtClean="0"/>
              <a:t>родовой герб: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/>
              <a:t>                                      олень с золотой короной, надетой на шею. В разговорах с друзьями Юрий Карлович не без гонора упоминал, что он дворянин, шляхтич.</a:t>
            </a:r>
            <a:br>
              <a:rPr lang="ru-RU" sz="1400" smtClean="0"/>
            </a:br>
            <a:r>
              <a:rPr lang="ru-RU" sz="1400" smtClean="0"/>
              <a:t>Он родился в Елисаветграде, но считал себя, конечно, одесситом. Он говорил, что мир делится на окончивших Ришельевскую гимназию и не окончивших ее. Он приехал в Москву в начале НЭПа. Поселился в одной квартире с Ильей Ильфом. Олеша поступил на работу в газету профсоюза железнодорожников «Гудок» и быстро сделался популярным фельетонистом с подписью «Зубило».</a:t>
            </a:r>
            <a:br>
              <a:rPr lang="ru-RU" sz="1400" smtClean="0"/>
            </a:br>
            <a:r>
              <a:rPr lang="ru-RU" sz="1400" smtClean="0"/>
              <a:t>В 1920-е годы он написал два своих первых и последних романа: «Зависть» и «Три толстяка». </a:t>
            </a:r>
            <a:br>
              <a:rPr lang="ru-RU" sz="1400" smtClean="0"/>
            </a:br>
            <a:r>
              <a:rPr lang="ru-RU" sz="1400" smtClean="0"/>
              <a:t>Свою писательскую славу, к которой относился чрезвычайно ревностно, он подкреплял пересказами замыслов, публикациями коротких рассказов и очерками, пьесами, сценариями. Он привык работать над рукописью, сидя перед огромным, с видом на Кремль, окном в кафе «Националь». </a:t>
            </a:r>
            <a:br>
              <a:rPr lang="ru-RU" sz="1400" smtClean="0"/>
            </a:br>
            <a:r>
              <a:rPr lang="ru-RU" sz="1400" smtClean="0"/>
              <a:t>Себе Олеша уже признался, что писать романы с действующими лицами ему «было бы уныло». Зато накапливались записи под девизом: «Слова, слова, слова», или «Ни дня без строчки». Он думал собрать из них книгу, но это пришлось сделать уже после его смерти литературоведу Михаилу Громову и жене Юрия Карловича — Ольге Густавовне Суок.</a:t>
            </a:r>
            <a:br>
              <a:rPr lang="ru-RU" sz="1400" smtClean="0"/>
            </a:br>
            <a:r>
              <a:rPr lang="ru-RU" sz="1400" smtClean="0"/>
              <a:t>За час до смерти Олеша попросил: «Снимите с лампы газету! Это неэлегантно». Когда его положили в гроб, в петлицу пиджака ему вдели маленькую красную розу.</a:t>
            </a:r>
            <a:br>
              <a:rPr lang="ru-RU" sz="1400" smtClean="0"/>
            </a:br>
            <a:r>
              <a:rPr lang="ru-RU" sz="1400" smtClean="0"/>
              <a:t>«Из всех красок самая красивая — кармин. И название ее прекрасное и цвет», — как-то заметил Олеша.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400" u="sng" smtClean="0">
                <a:hlinkClick r:id="rId2"/>
              </a:rPr>
              <a:t>Произведения </a:t>
            </a:r>
            <a:endParaRPr lang="ru-RU" sz="14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1400" u="sng" smtClean="0">
                <a:hlinkClick r:id="rId3"/>
              </a:rPr>
              <a:t>Литература о жизни и творчестве </a:t>
            </a:r>
            <a:endParaRPr lang="ru-RU" sz="14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1400" u="sng" smtClean="0">
                <a:hlinkClick r:id="rId4"/>
              </a:rPr>
              <a:t>Экранизации</a:t>
            </a:r>
            <a:endParaRPr lang="ru-RU" sz="1400" smtClean="0"/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</p:txBody>
      </p:sp>
      <p:pic>
        <p:nvPicPr>
          <p:cNvPr id="84996" name="Picture 4" descr="I:\нтехнологии\технологии\04-09\олеша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152400"/>
            <a:ext cx="11906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 со стрелкой влево 4">
            <a:hlinkClick r:id="rId6" action="ppaction://hlinksldjump"/>
          </p:cNvPr>
          <p:cNvSpPr/>
          <p:nvPr/>
        </p:nvSpPr>
        <p:spPr>
          <a:xfrm>
            <a:off x="8382000" y="60960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6705600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1800" b="1" dirty="0" smtClean="0">
                <a:solidFill>
                  <a:srgbClr val="007400"/>
                </a:solidFill>
              </a:rPr>
              <a:t>Юрий Васильевич Бондарев </a:t>
            </a:r>
            <a:br>
              <a:rPr lang="ru-RU" sz="1800" b="1" dirty="0" smtClean="0">
                <a:solidFill>
                  <a:srgbClr val="007400"/>
                </a:solidFill>
              </a:rPr>
            </a:br>
            <a:r>
              <a:rPr lang="ru-RU" sz="1800" b="1" dirty="0" smtClean="0">
                <a:solidFill>
                  <a:srgbClr val="007400"/>
                </a:solidFill>
              </a:rPr>
              <a:t>русский писатель </a:t>
            </a:r>
            <a:br>
              <a:rPr lang="ru-RU" sz="1800" b="1" dirty="0" smtClean="0">
                <a:solidFill>
                  <a:srgbClr val="007400"/>
                </a:solidFill>
              </a:rPr>
            </a:br>
            <a:r>
              <a:rPr lang="ru-RU" sz="1800" b="1" dirty="0" smtClean="0">
                <a:solidFill>
                  <a:srgbClr val="007400"/>
                </a:solidFill>
              </a:rPr>
              <a:t>15 марта 1924 </a:t>
            </a:r>
            <a:br>
              <a:rPr lang="ru-RU" sz="1800" b="1" dirty="0" smtClean="0">
                <a:solidFill>
                  <a:srgbClr val="007400"/>
                </a:solidFill>
              </a:rPr>
            </a:br>
            <a:endParaRPr lang="ru-RU" sz="1800" dirty="0">
              <a:solidFill>
                <a:srgbClr val="643D16"/>
              </a:solidFill>
            </a:endParaRPr>
          </a:p>
        </p:txBody>
      </p:sp>
      <p:sp>
        <p:nvSpPr>
          <p:cNvPr id="86019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400" smtClean="0"/>
              <a:t>                              Юрий Васильевич Бондарев родился в городе </a:t>
            </a:r>
            <a:r>
              <a:rPr lang="ru-RU" sz="1400" u="sng" smtClean="0">
                <a:solidFill>
                  <a:srgbClr val="643D16"/>
                </a:solidFill>
              </a:rPr>
              <a:t>Орске</a:t>
            </a:r>
            <a:r>
              <a:rPr lang="ru-RU" sz="1400" smtClean="0">
                <a:solidFill>
                  <a:srgbClr val="643D16"/>
                </a:solidFill>
              </a:rPr>
              <a:t> </a:t>
            </a:r>
            <a:r>
              <a:rPr lang="ru-RU" sz="1400" u="sng" smtClean="0">
                <a:solidFill>
                  <a:srgbClr val="643D16"/>
                </a:solidFill>
              </a:rPr>
              <a:t>Оренбургской области</a:t>
            </a:r>
            <a:r>
              <a:rPr lang="ru-RU" sz="1400" smtClean="0">
                <a:solidFill>
                  <a:srgbClr val="643D16"/>
                </a:solidFill>
              </a:rPr>
              <a:t> в </a:t>
            </a:r>
            <a:r>
              <a:rPr lang="ru-RU" sz="1400" smtClean="0">
                <a:solidFill>
                  <a:srgbClr val="643D16"/>
                </a:solidFill>
                <a:latin typeface="Arial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solidFill>
                  <a:srgbClr val="643D16"/>
                </a:solidFill>
                <a:latin typeface="Arial" charset="0"/>
              </a:rPr>
              <a:t>                               </a:t>
            </a:r>
            <a:r>
              <a:rPr lang="ru-RU" sz="1400" smtClean="0">
                <a:solidFill>
                  <a:srgbClr val="643D16"/>
                </a:solidFill>
              </a:rPr>
              <a:t>семье Бондарева Василия Васильевича (</a:t>
            </a:r>
            <a:r>
              <a:rPr lang="ru-RU" sz="1400" u="sng" smtClean="0">
                <a:solidFill>
                  <a:srgbClr val="643D16"/>
                </a:solidFill>
              </a:rPr>
              <a:t>1896</a:t>
            </a:r>
            <a:r>
              <a:rPr lang="ru-RU" sz="1400" smtClean="0">
                <a:solidFill>
                  <a:srgbClr val="643D16"/>
                </a:solidFill>
              </a:rPr>
              <a:t>—</a:t>
            </a:r>
            <a:r>
              <a:rPr lang="ru-RU" sz="1400" u="sng" smtClean="0">
                <a:solidFill>
                  <a:srgbClr val="643D16"/>
                </a:solidFill>
              </a:rPr>
              <a:t>1988</a:t>
            </a:r>
            <a:r>
              <a:rPr lang="ru-RU" sz="1400" smtClean="0">
                <a:solidFill>
                  <a:srgbClr val="643D16"/>
                </a:solidFill>
              </a:rPr>
              <a:t>), народного следователя, и Бондаревой Клавдии Иосифовны (</a:t>
            </a:r>
            <a:r>
              <a:rPr lang="ru-RU" sz="1400" u="sng" smtClean="0">
                <a:solidFill>
                  <a:srgbClr val="643D16"/>
                </a:solidFill>
              </a:rPr>
              <a:t>1900</a:t>
            </a:r>
            <a:r>
              <a:rPr lang="ru-RU" sz="1400" smtClean="0">
                <a:solidFill>
                  <a:srgbClr val="643D16"/>
                </a:solidFill>
              </a:rPr>
              <a:t>—</a:t>
            </a:r>
            <a:r>
              <a:rPr lang="ru-RU" sz="1400" u="sng" smtClean="0">
                <a:solidFill>
                  <a:srgbClr val="643D16"/>
                </a:solidFill>
              </a:rPr>
              <a:t>1978</a:t>
            </a:r>
            <a:r>
              <a:rPr lang="ru-RU" sz="1400" smtClean="0">
                <a:solidFill>
                  <a:srgbClr val="643D16"/>
                </a:solidFill>
              </a:rPr>
              <a:t>). Участник </a:t>
            </a:r>
            <a:r>
              <a:rPr lang="ru-RU" sz="1400" u="sng" smtClean="0">
                <a:solidFill>
                  <a:srgbClr val="643D16"/>
                </a:solidFill>
              </a:rPr>
              <a:t>Великой Отечественной войны</a:t>
            </a:r>
            <a:r>
              <a:rPr lang="ru-RU" sz="1400" smtClean="0">
                <a:solidFill>
                  <a:srgbClr val="643D16"/>
                </a:solidFill>
              </a:rPr>
              <a:t> (с августа </a:t>
            </a:r>
            <a:r>
              <a:rPr lang="ru-RU" sz="1400" u="sng" smtClean="0">
                <a:solidFill>
                  <a:srgbClr val="643D16"/>
                </a:solidFill>
              </a:rPr>
              <a:t>1942</a:t>
            </a:r>
            <a:r>
              <a:rPr lang="ru-RU" sz="1400" smtClean="0">
                <a:solidFill>
                  <a:srgbClr val="643D16"/>
                </a:solidFill>
              </a:rPr>
              <a:t>), младший лейтенант. Окончил Чкаловское артиллерийское училище и </a:t>
            </a:r>
            <a:r>
              <a:rPr lang="ru-RU" sz="1400" u="sng" smtClean="0">
                <a:solidFill>
                  <a:srgbClr val="643D16"/>
                </a:solidFill>
              </a:rPr>
              <a:t>Литературный институт им. А. М. Горького</a:t>
            </a:r>
            <a:r>
              <a:rPr lang="ru-RU" sz="1400" smtClean="0">
                <a:solidFill>
                  <a:srgbClr val="643D16"/>
                </a:solidFill>
              </a:rPr>
              <a:t> (</a:t>
            </a:r>
            <a:r>
              <a:rPr lang="ru-RU" sz="1400" u="sng" smtClean="0">
                <a:solidFill>
                  <a:srgbClr val="643D16"/>
                </a:solidFill>
              </a:rPr>
              <a:t>1951</a:t>
            </a:r>
            <a:r>
              <a:rPr lang="ru-RU" sz="1400" smtClean="0">
                <a:solidFill>
                  <a:srgbClr val="643D16"/>
                </a:solidFill>
              </a:rPr>
              <a:t>).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solidFill>
                  <a:srgbClr val="643D16"/>
                </a:solidFill>
              </a:rPr>
              <a:t>           Дебютировал в печати в </a:t>
            </a:r>
            <a:r>
              <a:rPr lang="ru-RU" sz="1400" u="sng" smtClean="0">
                <a:solidFill>
                  <a:srgbClr val="643D16"/>
                </a:solidFill>
              </a:rPr>
              <a:t>1949</a:t>
            </a:r>
            <a:r>
              <a:rPr lang="ru-RU" sz="1400" smtClean="0">
                <a:solidFill>
                  <a:srgbClr val="643D16"/>
                </a:solidFill>
              </a:rPr>
              <a:t>. Первый сборник </a:t>
            </a:r>
            <a:r>
              <a:rPr lang="ru-RU" sz="1400" u="sng" smtClean="0">
                <a:solidFill>
                  <a:srgbClr val="643D16"/>
                </a:solidFill>
              </a:rPr>
              <a:t>рассказов</a:t>
            </a:r>
            <a:r>
              <a:rPr lang="ru-RU" sz="1400" smtClean="0">
                <a:solidFill>
                  <a:srgbClr val="643D16"/>
                </a:solidFill>
              </a:rPr>
              <a:t> «На большой реке» вышел в </a:t>
            </a:r>
            <a:r>
              <a:rPr lang="ru-RU" sz="1400" u="sng" smtClean="0">
                <a:solidFill>
                  <a:srgbClr val="643D16"/>
                </a:solidFill>
              </a:rPr>
              <a:t>1953</a:t>
            </a:r>
            <a:r>
              <a:rPr lang="ru-RU" sz="1400" smtClean="0">
                <a:solidFill>
                  <a:srgbClr val="643D16"/>
                </a:solidFill>
              </a:rPr>
              <a:t>. Автор рассказов (сборник «Поздним вечером», </a:t>
            </a:r>
            <a:r>
              <a:rPr lang="ru-RU" sz="1400" u="sng" smtClean="0">
                <a:solidFill>
                  <a:srgbClr val="643D16"/>
                </a:solidFill>
              </a:rPr>
              <a:t>1962</a:t>
            </a:r>
            <a:r>
              <a:rPr lang="ru-RU" sz="1400" smtClean="0">
                <a:solidFill>
                  <a:srgbClr val="643D16"/>
                </a:solidFill>
              </a:rPr>
              <a:t>), </a:t>
            </a:r>
            <a:r>
              <a:rPr lang="ru-RU" sz="1400" u="sng" smtClean="0">
                <a:solidFill>
                  <a:srgbClr val="643D16"/>
                </a:solidFill>
              </a:rPr>
              <a:t>повестей</a:t>
            </a:r>
            <a:r>
              <a:rPr lang="ru-RU" sz="1400" smtClean="0">
                <a:solidFill>
                  <a:srgbClr val="643D16"/>
                </a:solidFill>
              </a:rPr>
              <a:t> «Юность командиров» (</a:t>
            </a:r>
            <a:r>
              <a:rPr lang="ru-RU" sz="1400" u="sng" smtClean="0">
                <a:solidFill>
                  <a:srgbClr val="643D16"/>
                </a:solidFill>
              </a:rPr>
              <a:t>1956</a:t>
            </a:r>
            <a:r>
              <a:rPr lang="ru-RU" sz="1400" smtClean="0">
                <a:solidFill>
                  <a:srgbClr val="643D16"/>
                </a:solidFill>
              </a:rPr>
              <a:t>), «Батальоны просят огня» (</a:t>
            </a:r>
            <a:r>
              <a:rPr lang="ru-RU" sz="1400" u="sng" smtClean="0">
                <a:solidFill>
                  <a:srgbClr val="643D16"/>
                </a:solidFill>
              </a:rPr>
              <a:t>1957</a:t>
            </a:r>
            <a:r>
              <a:rPr lang="ru-RU" sz="1400" smtClean="0">
                <a:solidFill>
                  <a:srgbClr val="643D16"/>
                </a:solidFill>
              </a:rPr>
              <a:t>; телесериал </a:t>
            </a:r>
            <a:r>
              <a:rPr lang="ru-RU" sz="1400" u="sng" smtClean="0">
                <a:solidFill>
                  <a:srgbClr val="643D16"/>
                </a:solidFill>
              </a:rPr>
              <a:t>«Батальоны просят огня»</a:t>
            </a:r>
            <a:r>
              <a:rPr lang="ru-RU" sz="1400" smtClean="0">
                <a:solidFill>
                  <a:srgbClr val="643D16"/>
                </a:solidFill>
              </a:rPr>
              <a:t> по мотивам повести, </a:t>
            </a:r>
            <a:r>
              <a:rPr lang="ru-RU" sz="1400" u="sng" smtClean="0">
                <a:solidFill>
                  <a:srgbClr val="643D16"/>
                </a:solidFill>
              </a:rPr>
              <a:t>1985</a:t>
            </a:r>
            <a:r>
              <a:rPr lang="ru-RU" sz="1400" smtClean="0">
                <a:solidFill>
                  <a:srgbClr val="643D16"/>
                </a:solidFill>
              </a:rPr>
              <a:t>), «Последние залпы» (</a:t>
            </a:r>
            <a:r>
              <a:rPr lang="ru-RU" sz="1400" u="sng" smtClean="0">
                <a:solidFill>
                  <a:srgbClr val="643D16"/>
                </a:solidFill>
              </a:rPr>
              <a:t>1959</a:t>
            </a:r>
            <a:r>
              <a:rPr lang="ru-RU" sz="1400" smtClean="0">
                <a:solidFill>
                  <a:srgbClr val="643D16"/>
                </a:solidFill>
              </a:rPr>
              <a:t>; одноимённый фильм, </a:t>
            </a:r>
            <a:r>
              <a:rPr lang="ru-RU" sz="1400" u="sng" smtClean="0">
                <a:solidFill>
                  <a:srgbClr val="643D16"/>
                </a:solidFill>
              </a:rPr>
              <a:t>1961</a:t>
            </a:r>
            <a:r>
              <a:rPr lang="ru-RU" sz="1400" smtClean="0">
                <a:solidFill>
                  <a:srgbClr val="643D16"/>
                </a:solidFill>
              </a:rPr>
              <a:t>), «Родственники» (</a:t>
            </a:r>
            <a:r>
              <a:rPr lang="ru-RU" sz="1400" u="sng" smtClean="0">
                <a:solidFill>
                  <a:srgbClr val="643D16"/>
                </a:solidFill>
              </a:rPr>
              <a:t>1969</a:t>
            </a:r>
            <a:r>
              <a:rPr lang="ru-RU" sz="1400" smtClean="0">
                <a:solidFill>
                  <a:srgbClr val="643D16"/>
                </a:solidFill>
              </a:rPr>
              <a:t>), </a:t>
            </a:r>
            <a:r>
              <a:rPr lang="ru-RU" sz="1400" u="sng" smtClean="0">
                <a:solidFill>
                  <a:srgbClr val="643D16"/>
                </a:solidFill>
              </a:rPr>
              <a:t>романов</a:t>
            </a:r>
            <a:r>
              <a:rPr lang="ru-RU" sz="1400" smtClean="0">
                <a:solidFill>
                  <a:srgbClr val="643D16"/>
                </a:solidFill>
              </a:rPr>
              <a:t> «Горячий снег» (</a:t>
            </a:r>
            <a:r>
              <a:rPr lang="ru-RU" sz="1400" u="sng" smtClean="0">
                <a:solidFill>
                  <a:srgbClr val="643D16"/>
                </a:solidFill>
              </a:rPr>
              <a:t>1969</a:t>
            </a:r>
            <a:r>
              <a:rPr lang="ru-RU" sz="1400" smtClean="0">
                <a:solidFill>
                  <a:srgbClr val="643D16"/>
                </a:solidFill>
              </a:rPr>
              <a:t>), «Тишина» (</a:t>
            </a:r>
            <a:r>
              <a:rPr lang="ru-RU" sz="1400" u="sng" smtClean="0">
                <a:solidFill>
                  <a:srgbClr val="643D16"/>
                </a:solidFill>
              </a:rPr>
              <a:t>1962</a:t>
            </a:r>
            <a:r>
              <a:rPr lang="ru-RU" sz="1400" smtClean="0">
                <a:solidFill>
                  <a:srgbClr val="643D16"/>
                </a:solidFill>
              </a:rPr>
              <a:t>; одноименный фильм, </a:t>
            </a:r>
            <a:r>
              <a:rPr lang="ru-RU" sz="1400" u="sng" smtClean="0">
                <a:solidFill>
                  <a:srgbClr val="643D16"/>
                </a:solidFill>
              </a:rPr>
              <a:t>1964</a:t>
            </a:r>
            <a:r>
              <a:rPr lang="ru-RU" sz="1400" smtClean="0">
                <a:solidFill>
                  <a:srgbClr val="643D16"/>
                </a:solidFill>
              </a:rPr>
              <a:t>), «Двое» (продолжение романа «Тишина»; </a:t>
            </a:r>
            <a:r>
              <a:rPr lang="ru-RU" sz="1400" u="sng" smtClean="0">
                <a:solidFill>
                  <a:srgbClr val="643D16"/>
                </a:solidFill>
              </a:rPr>
              <a:t>1964</a:t>
            </a:r>
            <a:r>
              <a:rPr lang="ru-RU" sz="1400" smtClean="0">
                <a:solidFill>
                  <a:srgbClr val="643D16"/>
                </a:solidFill>
              </a:rPr>
              <a:t>), «Берег» (</a:t>
            </a:r>
            <a:r>
              <a:rPr lang="ru-RU" sz="1400" u="sng" smtClean="0">
                <a:solidFill>
                  <a:srgbClr val="643D16"/>
                </a:solidFill>
              </a:rPr>
              <a:t>1975</a:t>
            </a:r>
            <a:r>
              <a:rPr lang="ru-RU" sz="1400" smtClean="0">
                <a:solidFill>
                  <a:srgbClr val="643D16"/>
                </a:solidFill>
              </a:rPr>
              <a:t>).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400" smtClean="0">
                <a:solidFill>
                  <a:srgbClr val="643D16"/>
                </a:solidFill>
              </a:rPr>
              <a:t>           Автор сценария </a:t>
            </a:r>
            <a:r>
              <a:rPr lang="ru-RU" sz="1400" u="sng" smtClean="0">
                <a:solidFill>
                  <a:srgbClr val="643D16"/>
                </a:solidFill>
              </a:rPr>
              <a:t>фильма</a:t>
            </a:r>
            <a:r>
              <a:rPr lang="ru-RU" sz="1400" smtClean="0">
                <a:solidFill>
                  <a:srgbClr val="643D16"/>
                </a:solidFill>
              </a:rPr>
              <a:t>, снятого по роману «Горячий снег» (</a:t>
            </a:r>
            <a:r>
              <a:rPr lang="ru-RU" sz="1400" u="sng" smtClean="0">
                <a:solidFill>
                  <a:srgbClr val="643D16"/>
                </a:solidFill>
              </a:rPr>
              <a:t>1972</a:t>
            </a:r>
            <a:r>
              <a:rPr lang="ru-RU" sz="1400" smtClean="0">
                <a:solidFill>
                  <a:srgbClr val="643D16"/>
                </a:solidFill>
              </a:rPr>
              <a:t>; Государственная премия РСФСП имени братьев Васильевых). Один из соавторов сценария киноэпопеи «Освобождение» (</a:t>
            </a:r>
            <a:r>
              <a:rPr lang="ru-RU" sz="1400" u="sng" smtClean="0">
                <a:solidFill>
                  <a:srgbClr val="643D16"/>
                </a:solidFill>
              </a:rPr>
              <a:t>1970</a:t>
            </a:r>
            <a:r>
              <a:rPr lang="ru-RU" sz="1400" smtClean="0">
                <a:solidFill>
                  <a:srgbClr val="643D16"/>
                </a:solidFill>
              </a:rPr>
              <a:t>; </a:t>
            </a:r>
            <a:r>
              <a:rPr lang="ru-RU" sz="1400" u="sng" smtClean="0">
                <a:solidFill>
                  <a:srgbClr val="643D16"/>
                </a:solidFill>
              </a:rPr>
              <a:t>Ленинская премия</a:t>
            </a:r>
            <a:r>
              <a:rPr lang="ru-RU" sz="1400" smtClean="0">
                <a:solidFill>
                  <a:srgbClr val="643D16"/>
                </a:solidFill>
              </a:rPr>
              <a:t>). Награждён </a:t>
            </a:r>
            <a:r>
              <a:rPr lang="ru-RU" sz="1400" u="sng" smtClean="0">
                <a:solidFill>
                  <a:srgbClr val="643D16"/>
                </a:solidFill>
              </a:rPr>
              <a:t>орденом «Знак Почёта»</a:t>
            </a:r>
            <a:r>
              <a:rPr lang="ru-RU" sz="1400" smtClean="0">
                <a:solidFill>
                  <a:srgbClr val="643D16"/>
                </a:solidFill>
              </a:rPr>
              <a:t> и медалями.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400" u="sng" smtClean="0">
                <a:hlinkClick r:id="rId2"/>
              </a:rPr>
              <a:t>1 Биография</a:t>
            </a:r>
            <a:r>
              <a:rPr lang="ru-RU" sz="14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400" u="sng" smtClean="0">
                <a:hlinkClick r:id="rId3"/>
              </a:rPr>
              <a:t>2 Произведения</a:t>
            </a:r>
            <a:r>
              <a:rPr lang="ru-RU" sz="1400" smtClean="0"/>
              <a:t>  </a:t>
            </a:r>
            <a:r>
              <a:rPr lang="ru-RU" sz="1400" u="sng" smtClean="0">
                <a:hlinkClick r:id="rId4"/>
              </a:rPr>
              <a:t>2.1 Романы</a:t>
            </a:r>
            <a:r>
              <a:rPr lang="ru-RU" sz="1400" smtClean="0"/>
              <a:t>  </a:t>
            </a:r>
            <a:r>
              <a:rPr lang="ru-RU" sz="1400" u="sng" smtClean="0">
                <a:hlinkClick r:id="rId5"/>
              </a:rPr>
              <a:t>2.2 Повести</a:t>
            </a:r>
            <a:r>
              <a:rPr lang="ru-RU" sz="1400" smtClean="0"/>
              <a:t> </a:t>
            </a:r>
          </a:p>
          <a:p>
            <a:pPr lvl="1" algn="ctr" eaLnBrk="1" hangingPunct="1">
              <a:buFont typeface="Wingdings 2" pitchFamily="18" charset="2"/>
              <a:buNone/>
            </a:pPr>
            <a:r>
              <a:rPr lang="ru-RU" sz="1400" u="sng" smtClean="0">
                <a:hlinkClick r:id="rId6"/>
              </a:rPr>
              <a:t>2.3 Сборник рассказов</a:t>
            </a:r>
            <a:r>
              <a:rPr lang="ru-RU" sz="1400" smtClean="0"/>
              <a:t>  </a:t>
            </a:r>
            <a:r>
              <a:rPr lang="ru-RU" sz="1400" u="sng" smtClean="0">
                <a:hlinkClick r:id="rId7"/>
              </a:rPr>
              <a:t>2.4 Цикл миниатюр</a:t>
            </a:r>
            <a:r>
              <a:rPr lang="ru-RU" sz="1400" smtClean="0"/>
              <a:t> </a:t>
            </a:r>
          </a:p>
          <a:p>
            <a:pPr lvl="1" algn="ctr" eaLnBrk="1" hangingPunct="1">
              <a:buFont typeface="Wingdings 2" pitchFamily="18" charset="2"/>
              <a:buNone/>
            </a:pPr>
            <a:r>
              <a:rPr lang="ru-RU" sz="1400" u="sng" smtClean="0">
                <a:hlinkClick r:id="rId8"/>
              </a:rPr>
              <a:t>2.5 Книги литературных статей</a:t>
            </a:r>
            <a:r>
              <a:rPr lang="ru-RU" sz="14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400" u="sng" smtClean="0">
                <a:hlinkClick r:id="rId9"/>
              </a:rPr>
              <a:t>3 Книги о Бондареве</a:t>
            </a:r>
            <a:r>
              <a:rPr lang="ru-RU" sz="14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400" u="sng" smtClean="0">
                <a:hlinkClick r:id="rId10"/>
              </a:rPr>
              <a:t>4 Награды</a:t>
            </a:r>
            <a:r>
              <a:rPr lang="ru-RU" sz="14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</p:txBody>
      </p:sp>
      <p:pic>
        <p:nvPicPr>
          <p:cNvPr id="86020" name="Picture 5" descr="I:\нтехнологии\технологии\04-09\бондарев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4800" y="228600"/>
            <a:ext cx="9588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 со стрелкой влево 5">
            <a:hlinkClick r:id="rId12" action="ppaction://hlinksldjump"/>
          </p:cNvPr>
          <p:cNvSpPr/>
          <p:nvPr/>
        </p:nvSpPr>
        <p:spPr>
          <a:xfrm>
            <a:off x="8382000" y="60960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43D16"/>
                </a:solidFill>
              </a:rPr>
              <a:t>Александр Романович Беляев </a:t>
            </a:r>
            <a:r>
              <a:rPr lang="ru-RU" sz="1800" b="1" dirty="0" smtClean="0">
                <a:solidFill>
                  <a:srgbClr val="643D16"/>
                </a:solidFill>
              </a:rPr>
              <a:t/>
            </a:r>
            <a:br>
              <a:rPr lang="ru-RU" sz="1800" b="1" dirty="0" smtClean="0">
                <a:solidFill>
                  <a:srgbClr val="643D16"/>
                </a:solidFill>
              </a:rPr>
            </a:br>
            <a:r>
              <a:rPr lang="ru-RU" sz="1600" b="1" dirty="0" smtClean="0">
                <a:solidFill>
                  <a:srgbClr val="643D16"/>
                </a:solidFill>
              </a:rPr>
              <a:t>русский писатель</a:t>
            </a:r>
            <a:br>
              <a:rPr lang="ru-RU" sz="1600" b="1" dirty="0" smtClean="0">
                <a:solidFill>
                  <a:srgbClr val="643D16"/>
                </a:solidFill>
              </a:rPr>
            </a:br>
            <a:r>
              <a:rPr lang="ru-RU" sz="1600" b="1" dirty="0" smtClean="0">
                <a:solidFill>
                  <a:srgbClr val="007400"/>
                </a:solidFill>
              </a:rPr>
              <a:t> </a:t>
            </a:r>
            <a:r>
              <a:rPr lang="ru-RU" sz="1600" b="1" dirty="0" smtClean="0">
                <a:solidFill>
                  <a:srgbClr val="643D16"/>
                </a:solidFill>
              </a:rPr>
              <a:t>16 марта 1884 </a:t>
            </a:r>
            <a:endParaRPr lang="ru-RU" sz="1600" dirty="0">
              <a:solidFill>
                <a:srgbClr val="643D16"/>
              </a:solidFill>
            </a:endParaRPr>
          </a:p>
        </p:txBody>
      </p:sp>
      <p:sp>
        <p:nvSpPr>
          <p:cNvPr id="87043" name="Содержимое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>                                           Он родился в Смоленске, в семье православного священника В </a:t>
            </a:r>
            <a:r>
              <a:rPr lang="ru-RU" sz="1200" u="sng" smtClean="0">
                <a:hlinkClick r:id="rId2" tooltip="1901"/>
              </a:rPr>
              <a:t>1901</a:t>
            </a:r>
            <a:r>
              <a:rPr lang="ru-RU" sz="1200" smtClean="0"/>
              <a:t> Александр окончил духовную семинарию, но священником не стал, напротив, вышел оттуда убежденным атеистом. Наперекор отцу он поступил в Демидовский юридический лицей в </a:t>
            </a:r>
            <a:r>
              <a:rPr lang="ru-RU" sz="1200" u="sng" smtClean="0">
                <a:hlinkClick r:id="rId3" tooltip="Ярославль"/>
              </a:rPr>
              <a:t>Ярославле</a:t>
            </a:r>
            <a:r>
              <a:rPr lang="ru-RU" sz="1200" smtClean="0"/>
              <a:t>. Вскоре после смерти отца ему пришлось подрабатывать: Александр давал уроки, рисовал декорации для театра, играл на скрипке в оркестре цирка.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>По окончании (в </a:t>
            </a:r>
            <a:r>
              <a:rPr lang="ru-RU" sz="1200" u="sng" smtClean="0">
                <a:hlinkClick r:id="rId4" tooltip="1906"/>
              </a:rPr>
              <a:t>1906</a:t>
            </a:r>
            <a:r>
              <a:rPr lang="ru-RU" sz="1200" smtClean="0"/>
              <a:t>) Демидовского лицея А. Беляев получил должность частного поверенного в Смоленске и скоро приобрел известность хорошего юриста. У него появилась постоянная клиентура. Закончив какое-либо дело, он отправлялся путешествовать за границу; побывал во Франции, Италии, посетил Венецию.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>В возрасте тридцати пяти лет А. Беляев заболел туберкулезным </a:t>
            </a:r>
            <a:r>
              <a:rPr lang="ru-RU" sz="1200" u="sng" smtClean="0">
                <a:hlinkClick r:id="rId5" tooltip="Плеврит"/>
              </a:rPr>
              <a:t>плевритом</a:t>
            </a:r>
            <a:r>
              <a:rPr lang="ru-RU" sz="1200" smtClean="0"/>
              <a:t>. Победив болезнь, в </a:t>
            </a:r>
            <a:r>
              <a:rPr lang="ru-RU" sz="1200" u="sng" smtClean="0">
                <a:hlinkClick r:id="rId6" tooltip="1922"/>
              </a:rPr>
              <a:t>1922</a:t>
            </a:r>
            <a:r>
              <a:rPr lang="ru-RU" sz="1200" smtClean="0"/>
              <a:t> возвращается к полноценной жизни, начинает работать. Сначала А. Беляев стал воспитателем в детском доме, потом его устроили на должность инспектора уголовного розыска — он организовал там фотолабораторию, позже пришлось уйти в библиотеку. А. Беляев  перебрался с семьей в </a:t>
            </a:r>
            <a:r>
              <a:rPr lang="ru-RU" sz="1200" u="sng" smtClean="0">
                <a:hlinkClick r:id="rId7" tooltip="Москва"/>
              </a:rPr>
              <a:t>Москву</a:t>
            </a:r>
            <a:r>
              <a:rPr lang="ru-RU" sz="1200" smtClean="0"/>
              <a:t>. Там начинает серьёзную литературную деятельность. Печатает научно-фантастические рассказы, повести в журналах «</a:t>
            </a:r>
            <a:r>
              <a:rPr lang="ru-RU" sz="1200" u="sng" smtClean="0">
                <a:hlinkClick r:id="rId8" tooltip="Вокруг света (журнал)"/>
              </a:rPr>
              <a:t>Вокруг света</a:t>
            </a:r>
            <a:r>
              <a:rPr lang="ru-RU" sz="1200" smtClean="0"/>
              <a:t>», «</a:t>
            </a:r>
            <a:r>
              <a:rPr lang="ru-RU" sz="1200" u="sng" smtClean="0">
                <a:hlinkClick r:id="rId9" tooltip="Знание-сила (журнал)"/>
              </a:rPr>
              <a:t>Знание-сила</a:t>
            </a:r>
            <a:r>
              <a:rPr lang="ru-RU" sz="1200" smtClean="0"/>
              <a:t>», «</a:t>
            </a:r>
            <a:r>
              <a:rPr lang="ru-RU" sz="1200" u="sng" smtClean="0">
                <a:hlinkClick r:id="rId10" tooltip="Всемирный следопыт (журнал) (страница отсутствует)"/>
              </a:rPr>
              <a:t>Всемирный следопыт</a:t>
            </a:r>
            <a:r>
              <a:rPr lang="ru-RU" sz="1200" smtClean="0"/>
              <a:t>», заслужив титул «советского Жюля Верна». В </a:t>
            </a:r>
            <a:r>
              <a:rPr lang="ru-RU" sz="1200" u="sng" smtClean="0">
                <a:hlinkClick r:id="rId11" tooltip="1925"/>
              </a:rPr>
              <a:t>1925</a:t>
            </a:r>
            <a:r>
              <a:rPr lang="ru-RU" sz="1200" smtClean="0"/>
              <a:t> публикует повесть «Голова профессора Доуэля», которую сам Беляев называл историей автобиографической: хотел рассказать, «что может испытать голова без тела».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>В Москве А. Беляев прожил до </a:t>
            </a:r>
            <a:r>
              <a:rPr lang="ru-RU" sz="1200" u="sng" smtClean="0">
                <a:hlinkClick r:id="rId12" tooltip="1928 год"/>
              </a:rPr>
              <a:t>1928 года</a:t>
            </a:r>
            <a:r>
              <a:rPr lang="ru-RU" sz="1200" smtClean="0"/>
              <a:t>; за это время им были написаны «Остров погибших кораблей», «Последний человек из Атлантиды», «</a:t>
            </a:r>
            <a:r>
              <a:rPr lang="ru-RU" sz="1200" u="sng" smtClean="0">
                <a:hlinkClick r:id="rId13" tooltip="Человек-амфибия"/>
              </a:rPr>
              <a:t>Человек-амфибия</a:t>
            </a:r>
            <a:r>
              <a:rPr lang="ru-RU" sz="1200" smtClean="0"/>
              <a:t>», «Борьба в эфире», опубликован сборник рассказов.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>В </a:t>
            </a:r>
            <a:r>
              <a:rPr lang="ru-RU" sz="1200" u="sng" smtClean="0">
                <a:hlinkClick r:id="rId14" tooltip="1934 год"/>
              </a:rPr>
              <a:t>1934 году</a:t>
            </a:r>
            <a:r>
              <a:rPr lang="ru-RU" sz="1200" smtClean="0"/>
              <a:t> встречается с </a:t>
            </a:r>
            <a:r>
              <a:rPr lang="ru-RU" sz="1200" u="sng" smtClean="0">
                <a:hlinkClick r:id="rId15" tooltip="Герберт Уэллс"/>
              </a:rPr>
              <a:t>Гербертом Уэллсом</a:t>
            </a:r>
            <a:r>
              <a:rPr lang="ru-RU" sz="1200" smtClean="0"/>
              <a:t>, приехавшим в Ленинград.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200" smtClean="0"/>
              <a:t>Место его захоронения достоверно не известно.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000" u="sng" smtClean="0">
                <a:hlinkClick r:id="rId16"/>
              </a:rPr>
              <a:t>1Биография</a:t>
            </a:r>
            <a:r>
              <a:rPr lang="ru-RU" sz="1000" smtClean="0"/>
              <a:t>   </a:t>
            </a:r>
            <a:r>
              <a:rPr lang="ru-RU" sz="1000" u="sng" smtClean="0">
                <a:hlinkClick r:id="rId16"/>
              </a:rPr>
              <a:t>1.1 Адреса жительства</a:t>
            </a:r>
            <a:r>
              <a:rPr lang="ru-RU" sz="10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000" u="sng" smtClean="0">
                <a:hlinkClick r:id="rId16"/>
              </a:rPr>
              <a:t>2 Творчество</a:t>
            </a:r>
            <a:r>
              <a:rPr lang="ru-RU" sz="10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000" u="sng" smtClean="0">
                <a:hlinkClick r:id="rId16"/>
              </a:rPr>
              <a:t>4 Библиография</a:t>
            </a:r>
            <a:r>
              <a:rPr lang="ru-RU" sz="1000" smtClean="0"/>
              <a:t>   </a:t>
            </a:r>
            <a:r>
              <a:rPr lang="ru-RU" sz="1000" u="sng" smtClean="0">
                <a:hlinkClick r:id="rId16"/>
              </a:rPr>
              <a:t>4.1 Романы и повести</a:t>
            </a:r>
            <a:r>
              <a:rPr lang="ru-RU" sz="1000" smtClean="0"/>
              <a:t>  </a:t>
            </a:r>
            <a:r>
              <a:rPr lang="ru-RU" sz="1000" u="sng" smtClean="0">
                <a:hlinkClick r:id="rId16"/>
              </a:rPr>
              <a:t>4.2 Рассказы</a:t>
            </a:r>
            <a:r>
              <a:rPr lang="ru-RU" sz="10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000" u="sng" smtClean="0">
                <a:hlinkClick r:id="rId16"/>
              </a:rPr>
              <a:t>5 Экранизации</a:t>
            </a:r>
            <a:r>
              <a:rPr lang="ru-RU" sz="10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000" u="sng" smtClean="0">
                <a:hlinkClick r:id="rId17" tooltip="1961 год в кино"/>
              </a:rPr>
              <a:t>1961</a:t>
            </a:r>
            <a:r>
              <a:rPr lang="ru-RU" sz="1000" smtClean="0"/>
              <a:t> — </a:t>
            </a:r>
            <a:r>
              <a:rPr lang="ru-RU" sz="1000" u="sng" smtClean="0">
                <a:hlinkClick r:id="rId18" tooltip="Человек-амфибия (фильм, 1961)"/>
              </a:rPr>
              <a:t>«Человек-амфибия»</a:t>
            </a:r>
            <a:r>
              <a:rPr lang="ru-RU" sz="1000" smtClean="0"/>
              <a:t>   </a:t>
            </a:r>
            <a:r>
              <a:rPr lang="ru-RU" sz="1000" u="sng" smtClean="0">
                <a:hlinkClick r:id="rId19" tooltip="1967 год в кино"/>
              </a:rPr>
              <a:t>1967</a:t>
            </a:r>
            <a:r>
              <a:rPr lang="ru-RU" sz="1000" smtClean="0"/>
              <a:t> — </a:t>
            </a:r>
            <a:r>
              <a:rPr lang="ru-RU" sz="1000" u="sng" smtClean="0">
                <a:hlinkClick r:id="rId20" tooltip="Продавец воздуха (фильм)"/>
              </a:rPr>
              <a:t>«Продавец воздуха»</a:t>
            </a:r>
            <a:r>
              <a:rPr lang="ru-RU" sz="10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000" u="sng" smtClean="0">
                <a:hlinkClick r:id="rId21" tooltip="1984 год в кино"/>
              </a:rPr>
              <a:t>1984</a:t>
            </a:r>
            <a:r>
              <a:rPr lang="ru-RU" sz="1000" smtClean="0"/>
              <a:t> — </a:t>
            </a:r>
            <a:r>
              <a:rPr lang="ru-RU" sz="1000" u="sng" smtClean="0">
                <a:hlinkClick r:id="rId22" tooltip="Завещание профессора Доуэля (фильм)"/>
              </a:rPr>
              <a:t>«Завещание профессора Доуэля»</a:t>
            </a:r>
            <a:r>
              <a:rPr lang="ru-RU" sz="1000" smtClean="0"/>
              <a:t>    </a:t>
            </a:r>
            <a:r>
              <a:rPr lang="ru-RU" sz="1000" u="sng" smtClean="0">
                <a:hlinkClick r:id="rId23" tooltip="1987 год в кино"/>
              </a:rPr>
              <a:t>1987</a:t>
            </a:r>
            <a:r>
              <a:rPr lang="ru-RU" sz="1000" smtClean="0"/>
              <a:t> — </a:t>
            </a:r>
            <a:r>
              <a:rPr lang="ru-RU" sz="1000" u="sng" smtClean="0">
                <a:hlinkClick r:id="rId24" tooltip="Остров погибших кораблей (фильм)"/>
              </a:rPr>
              <a:t>«Остров погибших кораблей»</a:t>
            </a:r>
            <a:r>
              <a:rPr lang="ru-RU" sz="10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000" u="sng" smtClean="0">
                <a:hlinkClick r:id="rId25" tooltip="1992 год в кино"/>
              </a:rPr>
              <a:t>1992</a:t>
            </a:r>
            <a:r>
              <a:rPr lang="ru-RU" sz="1000" smtClean="0"/>
              <a:t> — </a:t>
            </a:r>
            <a:r>
              <a:rPr lang="ru-RU" sz="1000" u="sng" smtClean="0">
                <a:hlinkClick r:id="rId26" tooltip="Ариэль (фильм, 1992) (страница отсутствует)"/>
              </a:rPr>
              <a:t>«Ариэль»</a:t>
            </a:r>
            <a:r>
              <a:rPr lang="ru-RU" sz="1000" smtClean="0"/>
              <a:t>   </a:t>
            </a:r>
            <a:r>
              <a:rPr lang="ru-RU" sz="1000" u="sng" smtClean="0">
                <a:hlinkClick r:id="rId27" tooltip="1994 год в кино"/>
              </a:rPr>
              <a:t>1994</a:t>
            </a:r>
            <a:r>
              <a:rPr lang="ru-RU" sz="1000" smtClean="0"/>
              <a:t> — </a:t>
            </a:r>
            <a:r>
              <a:rPr lang="ru-RU" sz="1000" u="sng" smtClean="0">
                <a:hlinkClick r:id="rId28" tooltip="Дожди в океане (фильм)"/>
              </a:rPr>
              <a:t>«Дожди в океане»</a:t>
            </a:r>
            <a:r>
              <a:rPr lang="ru-RU" sz="10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1000" u="sng" smtClean="0">
                <a:hlinkClick r:id="rId29" tooltip="2004 год в кино"/>
              </a:rPr>
              <a:t>2004</a:t>
            </a:r>
            <a:r>
              <a:rPr lang="ru-RU" sz="1000" smtClean="0"/>
              <a:t> — </a:t>
            </a:r>
            <a:r>
              <a:rPr lang="ru-RU" sz="1000" u="sng" smtClean="0">
                <a:hlinkClick r:id="rId30" tooltip="Человек-амфибия (фильм, 2004) (страница отсутствует)"/>
              </a:rPr>
              <a:t>«Человек-амфибия»</a:t>
            </a:r>
            <a:endParaRPr lang="ru-RU" sz="1000" smtClean="0"/>
          </a:p>
          <a:p>
            <a:pPr eaLnBrk="1" hangingPunct="1">
              <a:buFont typeface="Wingdings 2" pitchFamily="18" charset="2"/>
              <a:buNone/>
            </a:pPr>
            <a:endParaRPr lang="ru-RU" sz="1400" smtClean="0"/>
          </a:p>
        </p:txBody>
      </p:sp>
      <p:pic>
        <p:nvPicPr>
          <p:cNvPr id="87044" name="Picture 4" descr="I:\нтехнологии\технологии\04-09\беляев.jpg"/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304800" y="152400"/>
            <a:ext cx="11811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 со стрелкой влево 4">
            <a:hlinkClick r:id="rId32" action="ppaction://hlinksldjump"/>
          </p:cNvPr>
          <p:cNvSpPr/>
          <p:nvPr/>
        </p:nvSpPr>
        <p:spPr>
          <a:xfrm>
            <a:off x="8382000" y="60960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643D16"/>
                </a:solidFill>
              </a:rPr>
              <a:t>Гоголь Николай Васильевич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великий русский писатель</a:t>
            </a:r>
            <a:br>
              <a:rPr lang="ru-RU" sz="1600" b="1" dirty="0" smtClean="0"/>
            </a:br>
            <a:r>
              <a:rPr lang="ru-RU" sz="1600" b="1" dirty="0" smtClean="0">
                <a:solidFill>
                  <a:srgbClr val="643D16"/>
                </a:solidFill>
              </a:rPr>
              <a:t>1 апреля 1809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solidFill>
                  <a:srgbClr val="FF0000"/>
                </a:solidFill>
              </a:rPr>
              <a:t>По решению </a:t>
            </a:r>
            <a:r>
              <a:rPr lang="ru-RU" sz="1600" b="1" u="sng" dirty="0" smtClean="0">
                <a:solidFill>
                  <a:srgbClr val="FF0000"/>
                </a:solidFill>
              </a:rPr>
              <a:t>ЮНЕСКО</a:t>
            </a:r>
            <a:r>
              <a:rPr lang="ru-RU" sz="1600" b="1" dirty="0" smtClean="0">
                <a:solidFill>
                  <a:srgbClr val="FF0000"/>
                </a:solidFill>
              </a:rPr>
              <a:t> 2009 год объявлен годом Гоголя.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88067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25908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200" b="1" smtClean="0"/>
              <a:t>           </a:t>
            </a:r>
            <a:r>
              <a:rPr lang="ru-RU" sz="1100" b="1" smtClean="0"/>
              <a:t>Николай Васильевич Гоголь</a:t>
            </a:r>
            <a:r>
              <a:rPr lang="ru-RU" sz="1100" smtClean="0"/>
              <a:t> — знаменитый русский писатель, один из великих мастеров прозы и драматургии в русской классической литературе. Николай Васильевич Гоголь родился в семье помещика Василия Афанасьевича Гоголя-Яновского в местечке Большие Сорочинцы (Полтавская губерния). Он происходил из старинного украинского казацкого рода. </a:t>
            </a:r>
          </a:p>
          <a:p>
            <a:pPr eaLnBrk="1" fontAlgn="t" hangingPunct="1">
              <a:buFont typeface="Wingdings 2" pitchFamily="18" charset="2"/>
              <a:buNone/>
            </a:pPr>
            <a:r>
              <a:rPr lang="ru-RU" sz="1100" smtClean="0"/>
              <a:t>             Литературную известность Гоголю принес сборник произведений «Вечера на хуторе близ Диканьки» (1831-1832), насыщенный украинским этнографическим и фольклорным материалом, отмеченный романтическими настроениями, лиризмом и юмором. </a:t>
            </a:r>
            <a:endParaRPr lang="ru-RU" sz="1100" b="1" smtClean="0"/>
          </a:p>
          <a:p>
            <a:pPr eaLnBrk="1" fontAlgn="t" hangingPunct="1"/>
            <a:endParaRPr lang="ru-RU" sz="1100" b="1" smtClean="0"/>
          </a:p>
          <a:p>
            <a:pPr eaLnBrk="1" hangingPunct="1">
              <a:buFont typeface="Wingdings 2" pitchFamily="18" charset="2"/>
              <a:buNone/>
            </a:pPr>
            <a:endParaRPr lang="ru-RU" sz="1100" smtClean="0">
              <a:hlinkClick r:id="rId2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1000" smtClean="0">
              <a:hlinkClick r:id="rId2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1200" smtClean="0">
              <a:hlinkClick r:id="rId2"/>
            </a:endParaRPr>
          </a:p>
        </p:txBody>
      </p:sp>
      <p:pic>
        <p:nvPicPr>
          <p:cNvPr id="88068" name="Picture 4" descr="I:\нтехнологии\технологии\04-09\гогол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966788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8079" name="Group 15"/>
          <p:cNvGraphicFramePr>
            <a:graphicFrameLocks noGrp="1"/>
          </p:cNvGraphicFramePr>
          <p:nvPr/>
        </p:nvGraphicFramePr>
        <p:xfrm>
          <a:off x="2819400" y="1295400"/>
          <a:ext cx="5791200" cy="5394325"/>
        </p:xfrm>
        <a:graphic>
          <a:graphicData uri="http://schemas.openxmlformats.org/drawingml/2006/table">
            <a:tbl>
              <a:tblPr/>
              <a:tblGrid>
                <a:gridCol w="2895600"/>
                <a:gridCol w="2895600"/>
              </a:tblGrid>
              <a:tr h="518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1 Биография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1.1 Детство и юность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1.2 Петербург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1.3 За границей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1.4 Смерть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2 Адреса в Санкт-Петербурге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3 Творчество Гоголя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4 Гоголь и русско-украинские связи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5 Гоголь в группе русских художников в Риме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6 Издания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7 Игры по произведениям Гоголя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8 Некоторые произведения Гоголя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9 Библиография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10 Память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11 Н. В. Гоголь в филателии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12 Н. В. Гоголь в нумизматике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13 Курьёзы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Вечер накануне Ивана Купала (Вечера на хуторе близ Диканьки) 1830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6"/>
                        </a:rPr>
                        <a:t>Вий (Миргород) 1833-1842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7"/>
                        </a:rPr>
                        <a:t>Женитьба. 1833-1841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8"/>
                        </a:rPr>
                        <a:t>Заколдованное место (Вечера на хуторе близ Диканьки) 1829-1830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9"/>
                        </a:rPr>
                        <a:t>Записки сумасшедшего. 1834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0"/>
                        </a:rPr>
                        <a:t>Иван Федорович Шпонька и его тетушка (Вечера на хуторе близ Диканьки) 1831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1"/>
                        </a:rPr>
                        <a:t>Майская ночь, или Утопленница (Вечера на хуторе близ Диканьки) 1829-1831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2"/>
                        </a:rPr>
                        <a:t>Мертвые души. 1835-1841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3"/>
                        </a:rPr>
                        <a:t>Невский проспект. 1833-1834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4"/>
                        </a:rPr>
                        <a:t>Нос. 1835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5"/>
                        </a:rPr>
                        <a:t>Ночь перед Рождеством (Вечера на хуторе близ Диканьки) 1830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6"/>
                        </a:rPr>
                        <a:t>Повесть о том, как поссорился Иван Иванович с Иваном Никифоровичем (Миргород) 1833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7"/>
                        </a:rPr>
                        <a:t>Портрет. 1833-1834, 1842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8"/>
                        </a:rPr>
                        <a:t>Предисловие (Вечера на хуторе близ Диканьки) 1831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9"/>
                        </a:rPr>
                        <a:t>Пропавшая грамота (Вечера на хуторе близ Диканьки) 1829-1831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0"/>
                        </a:rPr>
                        <a:t>Ревизор. 1835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1"/>
                        </a:rPr>
                        <a:t>Сорочинская ярмарка (Вечера на хуторе близ Диканьки) 1829-1831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2"/>
                        </a:rPr>
                        <a:t>Старосветские помещики (Миргород) 1832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3"/>
                        </a:rPr>
                        <a:t>Страшная месть (Вечера на хуторе близ Диканьки) 1832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4"/>
                        </a:rPr>
                        <a:t>Тарас Бульба (Миргород) 1833-1842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5"/>
                        </a:rPr>
                        <a:t>Театральный разъезд после представления новой комедии. 1836, 1842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6"/>
                        </a:rPr>
                        <a:t>Шинель. 1836-1841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Выноска со стрелкой влево 5">
            <a:hlinkClick r:id="rId27" action="ppaction://hlinksldjump"/>
          </p:cNvPr>
          <p:cNvSpPr/>
          <p:nvPr/>
        </p:nvSpPr>
        <p:spPr>
          <a:xfrm>
            <a:off x="8382000" y="60960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400" b="1" dirty="0" err="1" smtClean="0">
                <a:solidFill>
                  <a:srgbClr val="007400"/>
                </a:solidFill>
              </a:rPr>
              <a:t>Фенимор</a:t>
            </a:r>
            <a:r>
              <a:rPr lang="ru-RU" sz="1400" b="1" dirty="0" smtClean="0">
                <a:solidFill>
                  <a:srgbClr val="007400"/>
                </a:solidFill>
              </a:rPr>
              <a:t> Купер </a:t>
            </a:r>
            <a:br>
              <a:rPr lang="ru-RU" sz="1400" b="1" dirty="0" smtClean="0">
                <a:solidFill>
                  <a:srgbClr val="007400"/>
                </a:solidFill>
              </a:rPr>
            </a:br>
            <a:r>
              <a:rPr lang="ru-RU" sz="1400" b="1" dirty="0" smtClean="0">
                <a:solidFill>
                  <a:srgbClr val="007400"/>
                </a:solidFill>
              </a:rPr>
              <a:t> американский писатель</a:t>
            </a:r>
            <a:br>
              <a:rPr lang="ru-RU" sz="1400" b="1" dirty="0" smtClean="0">
                <a:solidFill>
                  <a:srgbClr val="007400"/>
                </a:solidFill>
              </a:rPr>
            </a:br>
            <a:r>
              <a:rPr lang="ru-RU" sz="1400" b="1" dirty="0" smtClean="0">
                <a:solidFill>
                  <a:srgbClr val="007400"/>
                </a:solidFill>
              </a:rPr>
              <a:t>15 сентября 1789 </a:t>
            </a:r>
            <a:endParaRPr lang="ru-RU" sz="1400" b="1" dirty="0">
              <a:solidFill>
                <a:srgbClr val="643D16"/>
              </a:solidFill>
            </a:endParaRPr>
          </a:p>
        </p:txBody>
      </p:sp>
      <p:sp>
        <p:nvSpPr>
          <p:cNvPr id="89091" name="Содержимое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000" smtClean="0"/>
              <a:t>                                           На южной оконечности этого озера, там, где берёт начало река Саскуиханна, Вильям Купер основал посёлок, без </a:t>
            </a:r>
            <a:endParaRPr lang="ru-RU" sz="10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1000" smtClean="0">
                <a:latin typeface="Arial" charset="0"/>
              </a:rPr>
              <a:t>                                           </a:t>
            </a:r>
            <a:r>
              <a:rPr lang="ru-RU" sz="1000" smtClean="0"/>
              <a:t>ложной скромности  назвав его собственным именем. Когда численность населения в окрестностях Отсего достигла </a:t>
            </a:r>
            <a:endParaRPr lang="ru-RU" sz="100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1000" smtClean="0">
                <a:latin typeface="Arial" charset="0"/>
              </a:rPr>
              <a:t>                                           </a:t>
            </a:r>
            <a:r>
              <a:rPr lang="ru-RU" sz="1000" smtClean="0"/>
              <a:t>35 человек, Вильям перевёз туда своих многочисленных чад и домочадцев. Был среди них и младший сын Купера Джеймс.</a:t>
            </a:r>
            <a:br>
              <a:rPr lang="ru-RU" sz="1000" smtClean="0"/>
            </a:br>
            <a:r>
              <a:rPr lang="ru-RU" sz="1000" smtClean="0"/>
              <a:t>Новый посёлок показался ребёнку раем. Ещё бы — окна их просторного дома выходили прямо на озеро Отсего. Зимой там можно было носиться по льду на коньках; летом вдоволь купаться, удить рыбу и плавать на лодке. А лес, чего стоил бескрайний девственный лес, из которого прямо на улицу Куперстауна мог неожиданно выскочить благородный олень! Джеймс наслаждался этой невиданной для мальчишки свободой. Его счастье не омрачала даже учёба в местной школе, которая, несмотря на единственного учителя, носила громкое название Академия.</a:t>
            </a:r>
            <a:br>
              <a:rPr lang="ru-RU" sz="1000" smtClean="0"/>
            </a:br>
            <a:r>
              <a:rPr lang="ru-RU" sz="1000" smtClean="0"/>
              <a:t>Но то, что нравилось ребёнку, совсем не вдохновляло его родителей. Вильям Купер, ставший к тому времени уважаемым судьёй, хотел сделать сына не диким ковбоем, а учёным и весьма степенным человеком.</a:t>
            </a:r>
            <a:br>
              <a:rPr lang="ru-RU" sz="1000" smtClean="0"/>
            </a:br>
            <a:r>
              <a:rPr lang="ru-RU" sz="1000" smtClean="0"/>
              <a:t>Чтоб хоть как-то сгладить своенравный характер отпрыска, отец определил юношу во флот. Четыре года, вначале матросом, потом офицером, Джеймс проплавал на кораблях и, наверное, так и остался бы моряком, если бы не встретился с восемнадцатилетней Сюзан Аугустой Де Ланси. Он купил небольшой участок земли недалеко от поместья отца и стал потихоньку заниматься сельским хозяйством. И вдруг, неожиданно для себя и окружающих, начал писать исторические романы…Однажды вечером Купер читал приболевшей жене присланную из Европы книгу. Повествование было настолько убогим и скучным, что Джеймс не выдержал: </a:t>
            </a:r>
            <a:r>
              <a:rPr lang="ru-RU" sz="1000" i="1" smtClean="0"/>
              <a:t>«Господи, да я сам сочиню тебе лучше!»</a:t>
            </a:r>
            <a:r>
              <a:rPr lang="ru-RU" sz="1000" smtClean="0"/>
              <a:t>, — в сердцах заявил он жене. За несколько месяцев он написал сентиментальный роман под названием «Предосторожность». А потом, по советам друзей и знакомых, даже решился его напечатать. Сюжет его новой книги подсказал ему хороший знакомый, когда-то служивший в Комитете по безопасности. Джон Джей любил вспоминать, как во время войны за независимость США встречался с тайными агентами, приносившими сведения о передвижениях англичан. Вот такой-то агент и превратился у Купера в героя «Шпиона» — </a:t>
            </a:r>
            <a:r>
              <a:rPr lang="ru-RU" sz="1000" b="1" smtClean="0"/>
              <a:t>первого</a:t>
            </a:r>
            <a:r>
              <a:rPr lang="ru-RU" sz="1000" smtClean="0"/>
              <a:t> американского исторического романа.</a:t>
            </a:r>
            <a:br>
              <a:rPr lang="ru-RU" sz="1000" smtClean="0"/>
            </a:br>
            <a:r>
              <a:rPr lang="ru-RU" sz="1000" smtClean="0"/>
              <a:t>Купер пишет «Пионеров» — роман из истории освоения американских земель. Здесь читатели впервые встречаются с прославленными героями — «бледнолицым» охотником Натти Бампо и его верным другом индейцем Чингачгуком…</a:t>
            </a:r>
            <a:br>
              <a:rPr lang="ru-RU" sz="1000" smtClean="0"/>
            </a:br>
            <a:r>
              <a:rPr lang="ru-RU" sz="1000" smtClean="0"/>
              <a:t>Издание романов приносило Куперу славу, но, увы, не деньги. Однажды дело дошло даже до описи имущества, которое по чистой случайности не было продано с молотка. Постоянное безденежье мешало Куперу осуществить и свою мечту — путешествие в Европу. Лишь через несколько лет, расплатившись с долгами, писатель смог отправиться с семьёй во Францию. Перед отъездом он, выполняя желание матери, попросил у властей разрешения называться Джеймс Фенимор Купер.</a:t>
            </a:r>
            <a:br>
              <a:rPr lang="ru-RU" sz="1000" smtClean="0"/>
            </a:br>
            <a:r>
              <a:rPr lang="ru-RU" sz="1000" smtClean="0"/>
              <a:t>В Европе писателя ожидал сюрприз. Однажды, выходя из гостиницы, он увидел какого-то пожилого человека. </a:t>
            </a:r>
            <a:r>
              <a:rPr lang="ru-RU" sz="1000" i="1" smtClean="0"/>
              <a:t>«Мне даже показалось, что его лицо мне знакомо»</a:t>
            </a:r>
            <a:r>
              <a:rPr lang="ru-RU" sz="1000" smtClean="0"/>
              <a:t>, — вспоминал писатель. </a:t>
            </a:r>
            <a:r>
              <a:rPr lang="ru-RU" sz="1000" i="1" smtClean="0"/>
              <a:t>«Мы разошлись, раскланявшись… когда незнакомец вдруг остановился и спросил по-французски: «Не могу ли я видеть господина Купера?» И добавил: «Моё имя Вальтер Скотт»</a:t>
            </a:r>
            <a:r>
              <a:rPr lang="ru-RU" sz="1000" smtClean="0"/>
              <a:t>.</a:t>
            </a:r>
            <a:endParaRPr lang="ru-RU" sz="1000" u="sng" smtClean="0">
              <a:hlinkClick r:id="rId2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900" u="sng" smtClean="0">
                <a:hlinkClick r:id="rId2"/>
              </a:rPr>
              <a:t>1 Биография</a:t>
            </a:r>
            <a:r>
              <a:rPr lang="ru-RU" sz="9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900" u="sng" smtClean="0">
                <a:hlinkClick r:id="rId3"/>
              </a:rPr>
              <a:t>3 После Европы</a:t>
            </a:r>
            <a:r>
              <a:rPr lang="ru-RU" sz="900" smtClean="0"/>
              <a:t>     </a:t>
            </a:r>
            <a:r>
              <a:rPr lang="ru-RU" sz="900" u="sng" smtClean="0">
                <a:hlinkClick r:id="rId4"/>
              </a:rPr>
              <a:t>4 Купер в России</a:t>
            </a:r>
            <a:r>
              <a:rPr lang="ru-RU" sz="900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900" u="sng" smtClean="0">
                <a:hlinkClick r:id="rId5"/>
              </a:rPr>
              <a:t>5 Библиография</a:t>
            </a:r>
            <a:r>
              <a:rPr lang="ru-RU" sz="900" u="sng" smtClean="0"/>
              <a:t>   </a:t>
            </a:r>
            <a:r>
              <a:rPr lang="ru-RU" sz="900" u="sng" smtClean="0">
                <a:hlinkClick r:id="rId6"/>
              </a:rPr>
              <a:t>2 Романы</a:t>
            </a:r>
            <a:r>
              <a:rPr lang="ru-RU" sz="900" smtClean="0"/>
              <a:t>   </a:t>
            </a:r>
            <a:r>
              <a:rPr lang="ru-RU" sz="900" u="sng" smtClean="0">
                <a:hlinkClick r:id="rId7"/>
              </a:rPr>
              <a:t>Произведения </a:t>
            </a:r>
            <a:endParaRPr lang="ru-RU" sz="9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900" u="sng" smtClean="0">
                <a:hlinkClick r:id="rId8"/>
              </a:rPr>
              <a:t>6 Литература</a:t>
            </a:r>
            <a:endParaRPr lang="ru-RU" sz="900" u="sng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900" u="sng" smtClean="0">
                <a:hlinkClick r:id="rId9"/>
              </a:rPr>
              <a:t>Литература о жизни и творчестве </a:t>
            </a:r>
            <a:endParaRPr lang="ru-RU" sz="9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900" u="sng" smtClean="0">
                <a:hlinkClick r:id="rId10"/>
              </a:rPr>
              <a:t>Экранизации</a:t>
            </a:r>
            <a:endParaRPr lang="ru-RU" sz="900" smtClean="0"/>
          </a:p>
          <a:p>
            <a:pPr eaLnBrk="1" hangingPunct="1">
              <a:buFont typeface="Wingdings 2" pitchFamily="18" charset="2"/>
              <a:buNone/>
            </a:pPr>
            <a:endParaRPr lang="ru-RU" sz="900" smtClean="0"/>
          </a:p>
        </p:txBody>
      </p:sp>
      <p:pic>
        <p:nvPicPr>
          <p:cNvPr id="89092" name="Picture 4" descr="I:\нтехнологии\технологии\04-09\купер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8600" y="152400"/>
            <a:ext cx="10668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Выноска со стрелкой влево 10">
            <a:hlinkClick r:id="rId12" action="ppaction://hlinksldjump"/>
          </p:cNvPr>
          <p:cNvSpPr/>
          <p:nvPr/>
        </p:nvSpPr>
        <p:spPr>
          <a:xfrm>
            <a:off x="8382000" y="60960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43D16"/>
                </a:solidFill>
              </a:rPr>
              <a:t>Аркадий Петрович Гайдар (Голиков) </a:t>
            </a:r>
            <a:br>
              <a:rPr lang="ru-RU" sz="2000" b="1" dirty="0" smtClean="0">
                <a:solidFill>
                  <a:srgbClr val="643D16"/>
                </a:solidFill>
              </a:rPr>
            </a:br>
            <a:r>
              <a:rPr lang="ru-RU" sz="2000" b="1" dirty="0" smtClean="0">
                <a:solidFill>
                  <a:srgbClr val="643D16"/>
                </a:solidFill>
              </a:rPr>
              <a:t> русский писатель</a:t>
            </a:r>
            <a:r>
              <a:rPr lang="ru-RU" sz="2000" b="1" dirty="0" smtClean="0">
                <a:solidFill>
                  <a:srgbClr val="007400"/>
                </a:solidFill>
              </a:rPr>
              <a:t> </a:t>
            </a:r>
            <a:br>
              <a:rPr lang="ru-RU" sz="2000" b="1" dirty="0" smtClean="0">
                <a:solidFill>
                  <a:srgbClr val="007400"/>
                </a:solidFill>
              </a:rPr>
            </a:br>
            <a:r>
              <a:rPr lang="ru-RU" sz="2000" b="1" dirty="0" smtClean="0">
                <a:solidFill>
                  <a:srgbClr val="007400"/>
                </a:solidFill>
              </a:rPr>
              <a:t>22 января 1904 </a:t>
            </a:r>
            <a:endParaRPr lang="ru-RU" sz="2000" dirty="0">
              <a:solidFill>
                <a:srgbClr val="643D16"/>
              </a:solidFill>
            </a:endParaRPr>
          </a:p>
        </p:txBody>
      </p:sp>
      <p:sp>
        <p:nvSpPr>
          <p:cNvPr id="90115" name="Содержимое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200" smtClean="0">
                <a:solidFill>
                  <a:srgbClr val="643D16"/>
                </a:solidFill>
              </a:rPr>
              <a:t>                                             </a:t>
            </a:r>
            <a:r>
              <a:rPr lang="ru-RU" sz="1100" b="1" smtClean="0">
                <a:solidFill>
                  <a:srgbClr val="643D16"/>
                </a:solidFill>
              </a:rPr>
              <a:t>Родился 9 (22) января 1904 в Льгове Курской губернии. Сын учителя из крестьян и матери-</a:t>
            </a:r>
            <a:r>
              <a:rPr lang="ru-RU" sz="1100" b="1" smtClean="0">
                <a:solidFill>
                  <a:srgbClr val="643D16"/>
                </a:solidFill>
                <a:latin typeface="Arial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ru-RU" sz="1100" b="1" smtClean="0">
                <a:solidFill>
                  <a:srgbClr val="643D16"/>
                </a:solidFill>
                <a:latin typeface="Arial" charset="0"/>
              </a:rPr>
              <a:t>                                             </a:t>
            </a:r>
            <a:r>
              <a:rPr lang="ru-RU" sz="1100" b="1" smtClean="0">
                <a:solidFill>
                  <a:srgbClr val="643D16"/>
                </a:solidFill>
              </a:rPr>
              <a:t>дворянки, участвовавших в революционных событиях 1905. Опасаясь ареста, в 1909 Голиковы оставили Льгов, с 1912  жили в Арзамасе. Работал в местной газете «Молот», где впервые опубликовал свои стихи, вступил в РКП(б). </a:t>
            </a:r>
          </a:p>
          <a:p>
            <a:pPr>
              <a:buFont typeface="Wingdings 2" pitchFamily="18" charset="2"/>
              <a:buNone/>
            </a:pPr>
            <a:r>
              <a:rPr lang="ru-RU" sz="1100" b="1" smtClean="0">
                <a:solidFill>
                  <a:srgbClr val="643D16"/>
                </a:solidFill>
              </a:rPr>
              <a:t>             С 1918 – в Красной Армии (добровольцем, скрыв свой возраст), в 1919 учился на командных курсах в Москве и Киеве, затем в московской Высшей стрелковой школе. В 1921 – командир отделения Нижегородского полка. Воевал на Кавказском фронте, на Дону, под Сочи, участвовал в подавлении антоновского мятежа, в Хакасии – против «императора тайги» И.Н.Соловьева, где, обвиненный в самочинном расстреле, на полгода был исключен из партии и отправлен в продолжительный отпуск по нервной болезни, не оставлявшей его впоследствии на протяжении всей жизни. Летом 1927, уже довольно известным писателем, переехал в Москву, где, в числе многих публицистических произведений и стихов, выпустил детективно-приключенческую повесть </a:t>
            </a:r>
            <a:r>
              <a:rPr lang="ru-RU" sz="1100" b="1" i="1" smtClean="0">
                <a:solidFill>
                  <a:srgbClr val="643D16"/>
                </a:solidFill>
              </a:rPr>
              <a:t>На графских развалинахю</a:t>
            </a:r>
            <a:r>
              <a:rPr lang="ru-RU" sz="1100" b="1" smtClean="0">
                <a:solidFill>
                  <a:srgbClr val="643D16"/>
                </a:solidFill>
              </a:rPr>
              <a:t> В июле 1941 писатель отправляется на фронт корреспондентом газеты «Комсомольская правда», где публикует очерки </a:t>
            </a:r>
            <a:r>
              <a:rPr lang="ru-RU" sz="1100" b="1" i="1" smtClean="0">
                <a:solidFill>
                  <a:srgbClr val="643D16"/>
                </a:solidFill>
              </a:rPr>
              <a:t>Мост</a:t>
            </a:r>
            <a:r>
              <a:rPr lang="ru-RU" sz="1100" b="1" smtClean="0">
                <a:solidFill>
                  <a:srgbClr val="643D16"/>
                </a:solidFill>
              </a:rPr>
              <a:t>, </a:t>
            </a:r>
            <a:r>
              <a:rPr lang="ru-RU" sz="1100" b="1" i="1" smtClean="0">
                <a:solidFill>
                  <a:srgbClr val="643D16"/>
                </a:solidFill>
              </a:rPr>
              <a:t>У переправы</a:t>
            </a:r>
            <a:r>
              <a:rPr lang="ru-RU" sz="1100" b="1" smtClean="0">
                <a:solidFill>
                  <a:srgbClr val="643D16"/>
                </a:solidFill>
              </a:rPr>
              <a:t> и др. В августе-сентябре 1941 в журнале «Мурзилка» опубликована философская сказка Гайдара для детей </a:t>
            </a:r>
            <a:r>
              <a:rPr lang="ru-RU" sz="1100" b="1" i="1" smtClean="0">
                <a:solidFill>
                  <a:srgbClr val="643D16"/>
                </a:solidFill>
              </a:rPr>
              <a:t>Горячий камень</a:t>
            </a:r>
            <a:r>
              <a:rPr lang="ru-RU" sz="1100" b="1" smtClean="0">
                <a:solidFill>
                  <a:srgbClr val="643D16"/>
                </a:solidFill>
              </a:rPr>
              <a:t> – о неповторимости, неизбежных трудностях и ошибках на пути постижения истины. </a:t>
            </a:r>
          </a:p>
          <a:p>
            <a:pPr>
              <a:buFont typeface="Wingdings 2" pitchFamily="18" charset="2"/>
              <a:buNone/>
            </a:pPr>
            <a:r>
              <a:rPr lang="ru-RU" sz="1100" b="1" smtClean="0">
                <a:solidFill>
                  <a:srgbClr val="643D16"/>
                </a:solidFill>
              </a:rPr>
              <a:t>              Гайдар погиб в бою около дер. Леплява Каневского района Черкасской области 26 октября 1941. </a:t>
            </a:r>
          </a:p>
          <a:p>
            <a:pPr eaLnBrk="1" fontAlgn="t" hangingPunct="1"/>
            <a:endParaRPr lang="ru-RU" sz="1100" b="1" smtClean="0"/>
          </a:p>
          <a:p>
            <a:pPr>
              <a:buFont typeface="Wingdings 2" pitchFamily="18" charset="2"/>
              <a:buNone/>
            </a:pPr>
            <a:endParaRPr lang="ru-RU" sz="1100" smtClean="0"/>
          </a:p>
          <a:p>
            <a:pPr eaLnBrk="1" hangingPunct="1">
              <a:buFont typeface="Wingdings 2" pitchFamily="18" charset="2"/>
              <a:buNone/>
            </a:pPr>
            <a:endParaRPr lang="ru-RU" sz="1200" smtClean="0"/>
          </a:p>
        </p:txBody>
      </p:sp>
      <p:pic>
        <p:nvPicPr>
          <p:cNvPr id="90116" name="Picture 4" descr="I:\нтехнологии\технологии\04-09\ГАДАРУ 1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323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0129" name="Group 17"/>
          <p:cNvGraphicFramePr>
            <a:graphicFrameLocks noGrp="1"/>
          </p:cNvGraphicFramePr>
          <p:nvPr/>
        </p:nvGraphicFramePr>
        <p:xfrm>
          <a:off x="304800" y="4343400"/>
          <a:ext cx="8686800" cy="2149475"/>
        </p:xfrm>
        <a:graphic>
          <a:graphicData uri="http://schemas.openxmlformats.org/drawingml/2006/table">
            <a:tbl>
              <a:tblPr/>
              <a:tblGrid>
                <a:gridCol w="1447800"/>
                <a:gridCol w="4343400"/>
                <a:gridCol w="2895600"/>
              </a:tblGrid>
              <a:tr h="2149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начало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 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университеты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 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война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 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6"/>
                        </a:rPr>
                        <a:t>странствия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 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7"/>
                        </a:rPr>
                        <a:t>писатель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 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8"/>
                        </a:rPr>
                        <a:t>смерть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 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9"/>
                        </a:rPr>
                        <a:t>псевдоним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10"/>
                        </a:rPr>
                        <a:t>даты и события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Рассказы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11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( 34k) [  14]      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12"/>
                        </a:rPr>
                        <a:t>Четвертый блиндаж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13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(136k) [  15]      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14"/>
                        </a:rPr>
                        <a:t>Дальние страны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15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( 47k) [  10]      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16"/>
                        </a:rPr>
                        <a:t>Пусть светит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17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( 47k) [  21]      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18"/>
                        </a:rPr>
                        <a:t>Голубая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18"/>
                        </a:rPr>
                        <a:t> чашка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19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( 51k) [  23]      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20"/>
                        </a:rPr>
                        <a:t>Чук и Гек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21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( 39k) [  17]      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22"/>
                        </a:rPr>
                        <a:t>Дым в лесу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23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( 16k) [  11]      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24"/>
                        </a:rPr>
                        <a:t>Прохожий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25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  9k) [  14]      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26"/>
                        </a:rPr>
                        <a:t>Горячий камень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27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( 79k) [  12]      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28"/>
                        </a:rPr>
                        <a:t>Комендант снежной крепости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29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( 52k) [  10]      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30"/>
                        </a:rPr>
                        <a:t>Клятва Тимура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31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( 12k) [  18]      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32"/>
                        </a:rPr>
                        <a:t>Мальчиш-Кибальчиш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33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( 10k) [  14]       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34"/>
                        </a:rPr>
                        <a:t>Маленькие рассказы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Повести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35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( 69k) [  18]      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36"/>
                        </a:rPr>
                        <a:t>Р.В.С.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37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(358k) [  23]      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38"/>
                        </a:rPr>
                        <a:t>Школа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39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(179k) [  20]      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40"/>
                        </a:rPr>
                        <a:t>Судьба барабанщика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41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(201k) [  18]      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42"/>
                        </a:rPr>
                        <a:t>Военная тайна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43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(117k) [  26]      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44"/>
                        </a:rPr>
                        <a:t>Тимур и его команда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Ранние и неоконченные произведения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45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(208k) [   8]      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46"/>
                        </a:rPr>
                        <a:t>В дни поражений и побед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47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(178k) [  10]      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48"/>
                        </a:rPr>
                        <a:t>Жизнь ни во что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49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(106k) [  14]      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50"/>
                        </a:rPr>
                        <a:t>На графских развалинах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51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( 33k) [  12]      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52"/>
                        </a:rPr>
                        <a:t>Обыкновенная биография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· 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53"/>
                        </a:rPr>
                        <a:t>огл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(101k) [  15]      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  <a:hlinkClick r:id="rId54"/>
                        </a:rPr>
                        <a:t>Бумбараш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Выноска со стрелкой влево 4">
            <a:hlinkClick r:id="rId55" action="ppaction://hlinksldjump"/>
          </p:cNvPr>
          <p:cNvSpPr/>
          <p:nvPr/>
        </p:nvSpPr>
        <p:spPr>
          <a:xfrm>
            <a:off x="8382000" y="61722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Апрель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7421" name="Group 13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686800" cy="496093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496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1805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Ханс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Кристиан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Андерсен, датский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1725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Джакомо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Казанова , итальянский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1840 года родился Эмиль Золя 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1920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родился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Юрий Маркович Нагибин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1900 года родился Франц Карл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Вайскопф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немецкий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апреля 1910 года родился Юрий Павлович Герман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1785 года родилась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Беттина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фон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Арним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немецкая писательница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апреля 1920 года родился Артур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Хейли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 , американский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1795 года родился Владимир Федосеевич Раевский,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апреля 1895 года родился Всеволод Александрович Рождественский 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1835 года родился Николай Герасимович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Помяловский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1930 года родился Натан Яковлевич Эйдельман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1835 года родился Николай Герасимович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Помяловский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1815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Энтони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Троллоп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1905 года родился Роберт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Пенн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Уоррен , американский писатель и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27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апреля 1905 года родился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Сесил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Дей-Льюис , ирландский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29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апреля 1875 года родился Рафаэль </a:t>
                      </a: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Сабатини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924800" y="58674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rgbClr val="007400"/>
                </a:solidFill>
                <a:latin typeface="Bookman Old Style" pitchFamily="18" charset="0"/>
              </a:rPr>
              <a:t>Книги-юбиляры</a:t>
            </a:r>
            <a:endParaRPr lang="ru-RU" sz="2800" b="1" dirty="0">
              <a:solidFill>
                <a:srgbClr val="007400"/>
              </a:solidFill>
              <a:latin typeface="Bookman Old Style" pitchFamily="18" charset="0"/>
            </a:endParaRPr>
          </a:p>
        </p:txBody>
      </p:sp>
      <p:sp>
        <p:nvSpPr>
          <p:cNvPr id="91139" name="Содержимое 2"/>
          <p:cNvSpPr>
            <a:spLocks noGrp="1"/>
          </p:cNvSpPr>
          <p:nvPr>
            <p:ph idx="1"/>
          </p:nvPr>
        </p:nvSpPr>
        <p:spPr>
          <a:xfrm>
            <a:off x="990600" y="1219200"/>
            <a:ext cx="7010400" cy="4038600"/>
          </a:xfrm>
        </p:spPr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ru-RU" sz="2400" b="1" smtClean="0">
                <a:solidFill>
                  <a:srgbClr val="C87D0E"/>
                </a:solidFill>
              </a:rPr>
              <a:t>        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ru-RU" sz="2400" b="1" smtClean="0">
                <a:solidFill>
                  <a:srgbClr val="C87D0E"/>
                </a:solidFill>
              </a:rPr>
              <a:t>         </a:t>
            </a:r>
            <a:r>
              <a:rPr lang="ru-RU" sz="2400" b="1" smtClean="0">
                <a:solidFill>
                  <a:srgbClr val="C87D0E"/>
                </a:solidFill>
                <a:hlinkClick r:id="rId2" action="ppaction://hlinksldjump"/>
              </a:rPr>
              <a:t>    </a:t>
            </a:r>
            <a:r>
              <a:rPr lang="ru-RU" sz="2000" b="1" smtClean="0">
                <a:solidFill>
                  <a:srgbClr val="C87D0E"/>
                </a:solidFill>
                <a:hlinkClick r:id="rId2" action="ppaction://hlinksldjump"/>
              </a:rPr>
              <a:t>2003 - 2008 </a:t>
            </a:r>
            <a:endParaRPr lang="ru-RU" sz="2000" b="1" smtClean="0">
              <a:solidFill>
                <a:srgbClr val="C87D0E"/>
              </a:solidFill>
            </a:endParaRPr>
          </a:p>
          <a:p>
            <a:pPr marL="514350" indent="-514350">
              <a:buFont typeface="Wingdings 2" pitchFamily="18" charset="2"/>
              <a:buNone/>
            </a:pPr>
            <a:r>
              <a:rPr lang="ru-RU" sz="2000" b="1" smtClean="0">
                <a:solidFill>
                  <a:srgbClr val="C87D0E"/>
                </a:solidFill>
              </a:rPr>
              <a:t>                                </a:t>
            </a:r>
            <a:r>
              <a:rPr lang="ru-RU" sz="2000" b="1" smtClean="0">
                <a:solidFill>
                  <a:srgbClr val="C87D0E"/>
                </a:solidFill>
                <a:hlinkClick r:id="rId3" action="ppaction://hlinksldjump"/>
              </a:rPr>
              <a:t>2004 - 2009</a:t>
            </a:r>
            <a:endParaRPr lang="ru-RU" sz="2000" b="1" smtClean="0">
              <a:solidFill>
                <a:srgbClr val="C87D0E"/>
              </a:solidFill>
            </a:endParaRPr>
          </a:p>
          <a:p>
            <a:pPr marL="514350" indent="-514350">
              <a:buFont typeface="Wingdings 2" pitchFamily="18" charset="2"/>
              <a:buNone/>
            </a:pPr>
            <a:r>
              <a:rPr lang="ru-RU" sz="2000" b="1" smtClean="0">
                <a:solidFill>
                  <a:srgbClr val="C87D0E"/>
                </a:solidFill>
              </a:rPr>
              <a:t>                                                          </a:t>
            </a:r>
            <a:r>
              <a:rPr lang="ru-RU" sz="2000" b="1" smtClean="0">
                <a:solidFill>
                  <a:srgbClr val="C87D0E"/>
                </a:solidFill>
                <a:hlinkClick r:id="rId4" action="ppaction://hlinksldjump"/>
              </a:rPr>
              <a:t>2005 - 2010</a:t>
            </a:r>
            <a:endParaRPr lang="ru-RU" sz="2000" b="1" smtClean="0">
              <a:solidFill>
                <a:srgbClr val="C87D0E"/>
              </a:solidFill>
            </a:endParaRPr>
          </a:p>
          <a:p>
            <a:pPr marL="514350" indent="-514350">
              <a:buFont typeface="Wingdings 2" pitchFamily="18" charset="2"/>
              <a:buNone/>
            </a:pPr>
            <a:r>
              <a:rPr lang="ru-RU" sz="2000" b="1" smtClean="0">
                <a:solidFill>
                  <a:srgbClr val="C87D0E"/>
                </a:solidFill>
              </a:rPr>
              <a:t>                                                                            </a:t>
            </a:r>
            <a:r>
              <a:rPr lang="ru-RU" sz="2000" b="1" smtClean="0">
                <a:solidFill>
                  <a:srgbClr val="C87D0E"/>
                </a:solidFill>
                <a:hlinkClick r:id="rId5" action="ppaction://hlinksldjump"/>
              </a:rPr>
              <a:t>2006 – 2011</a:t>
            </a:r>
            <a:r>
              <a:rPr lang="ru-RU" sz="2000" b="1" smtClean="0">
                <a:solidFill>
                  <a:srgbClr val="C87D0E"/>
                </a:solidFill>
              </a:rPr>
              <a:t>                                                                                                       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ru-RU" sz="2000" b="1" smtClean="0">
                <a:solidFill>
                  <a:srgbClr val="C87D0E"/>
                </a:solidFill>
              </a:rPr>
              <a:t>                                                         </a:t>
            </a:r>
            <a:r>
              <a:rPr lang="ru-RU" sz="2000" b="1" smtClean="0">
                <a:solidFill>
                  <a:srgbClr val="C87D0E"/>
                </a:solidFill>
                <a:hlinkClick r:id="rId6" action="ppaction://hlinksldjump"/>
              </a:rPr>
              <a:t> 2007 - 2012 </a:t>
            </a:r>
            <a:endParaRPr lang="ru-RU" sz="2000" b="1" smtClean="0">
              <a:solidFill>
                <a:srgbClr val="C87D0E"/>
              </a:solidFill>
            </a:endParaRPr>
          </a:p>
          <a:p>
            <a:pPr marL="514350" indent="-514350">
              <a:buFont typeface="Wingdings 2" pitchFamily="18" charset="2"/>
              <a:buNone/>
            </a:pPr>
            <a:endParaRPr lang="ru-RU" sz="2000" b="1" smtClean="0">
              <a:solidFill>
                <a:srgbClr val="C87D0E"/>
              </a:solidFill>
            </a:endParaRPr>
          </a:p>
          <a:p>
            <a:pPr marL="514350" indent="-514350">
              <a:buFont typeface="Wingdings 2" pitchFamily="18" charset="2"/>
              <a:buNone/>
            </a:pPr>
            <a:r>
              <a:rPr lang="ru-RU" sz="2000" b="1" smtClean="0">
                <a:solidFill>
                  <a:srgbClr val="C87D0E"/>
                </a:solidFill>
              </a:rPr>
              <a:t>                                       </a:t>
            </a:r>
            <a:r>
              <a:rPr lang="ru-RU" sz="2000" b="1" smtClean="0">
                <a:solidFill>
                  <a:srgbClr val="C87D0E"/>
                </a:solidFill>
                <a:hlinkClick r:id="rId7" action="ppaction://hlinksldjump"/>
              </a:rPr>
              <a:t>   2008 </a:t>
            </a:r>
            <a:endParaRPr lang="ru-RU" sz="2000" b="1" smtClean="0">
              <a:solidFill>
                <a:srgbClr val="C87D0E"/>
              </a:solidFill>
            </a:endParaRPr>
          </a:p>
          <a:p>
            <a:pPr marL="514350" indent="-514350">
              <a:buFont typeface="Wingdings 2" pitchFamily="18" charset="2"/>
              <a:buNone/>
            </a:pPr>
            <a:r>
              <a:rPr lang="ru-RU" sz="2000" b="1" smtClean="0">
                <a:solidFill>
                  <a:srgbClr val="C87D0E"/>
                </a:solidFill>
              </a:rPr>
              <a:t>                 </a:t>
            </a:r>
            <a:r>
              <a:rPr lang="ru-RU" sz="2000" b="1" smtClean="0">
                <a:solidFill>
                  <a:srgbClr val="C87D0E"/>
                </a:solidFill>
                <a:hlinkClick r:id="rId8" action="ppaction://hlinksldjump"/>
              </a:rPr>
              <a:t> 2009 </a:t>
            </a:r>
            <a:endParaRPr lang="ru-RU" sz="2000" b="1" smtClean="0">
              <a:solidFill>
                <a:srgbClr val="C87D0E"/>
              </a:solidFill>
            </a:endParaRPr>
          </a:p>
          <a:p>
            <a:pPr marL="514350" indent="-514350">
              <a:buFont typeface="Wingdings 2" pitchFamily="18" charset="2"/>
              <a:buNone/>
            </a:pPr>
            <a:r>
              <a:rPr lang="ru-RU" sz="2400" b="1" smtClean="0">
                <a:solidFill>
                  <a:srgbClr val="C87D0E"/>
                </a:solidFill>
              </a:rPr>
              <a:t>                                                                                </a:t>
            </a:r>
          </a:p>
        </p:txBody>
      </p:sp>
      <p:sp>
        <p:nvSpPr>
          <p:cNvPr id="4" name="Выноска со стрелкой влево 3">
            <a:hlinkClick r:id="rId9" action="ppaction://hlinksldjump"/>
          </p:cNvPr>
          <p:cNvSpPr/>
          <p:nvPr/>
        </p:nvSpPr>
        <p:spPr>
          <a:xfrm>
            <a:off x="8382000" y="61722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8954" y="228600"/>
            <a:ext cx="5408642" cy="58158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643D16"/>
                </a:solidFill>
              </a:rPr>
              <a:t>2003-2008</a:t>
            </a:r>
            <a:endParaRPr lang="ru-RU" sz="4000" dirty="0">
              <a:solidFill>
                <a:srgbClr val="643D16"/>
              </a:solidFill>
            </a:endParaRPr>
          </a:p>
        </p:txBody>
      </p:sp>
      <p:graphicFrame>
        <p:nvGraphicFramePr>
          <p:cNvPr id="92176" name="Group 16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686800" cy="5486400"/>
        </p:xfrm>
        <a:graphic>
          <a:graphicData uri="http://schemas.openxmlformats.org/drawingml/2006/table">
            <a:tbl>
              <a:tblPr/>
              <a:tblGrid>
                <a:gridCol w="2171700"/>
                <a:gridCol w="2171700"/>
                <a:gridCol w="2171700"/>
                <a:gridCol w="2171700"/>
              </a:tblGrid>
              <a:tr h="548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10 лет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(1993)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Богомолов В.О. “В кригере”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Пелевин В.О. “Жизнь насекомых”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15 лет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(1988)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Орлов В.В. “Аптекарь”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Цветаева А.И. “Моя Сибирь”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20 лет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(1983)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Довлатов С.Д. “Заповедник”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25 лет”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(1978)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Барто А.Л. “Думай, думай”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6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Симонов К.М. “Из записок Лопатина”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30 лет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(1973)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Васильев Б.Л. “Не стреляйте в белых лебедей”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7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Ерофеев В.В. “Москва – Петушки”  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8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Искандер Ф.А. “Сандро из Чегема”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9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Кобо Абэ “Человек-ящик”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0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Петрушевская Л.С. “Чинзано”, “Уроки музыки”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Солженицын А.И. “Архипелаг ГУЛАГ”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1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Шукшин В.М. “Характеры”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35 лет                                                                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Хейли А. “Аэропорт” 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2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3B2C24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35 лет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(1968)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Белов В.И. “Плотницкие рассказы”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3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Солженицын А.И. “Раковый корпус”,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4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                     “В круге первом”  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1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40 лет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(1963)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Аксенов В.П. “Апельсины из Марокко”,  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5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 “Товарищ красивый Фуражкин”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Бёлль Г. “Глазами клоуна”  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6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Кортасар Х. “Игра в классики”(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7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45 лет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(1958)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Маркес Г.Г. “Полковнику никто не пишет”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8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Абрамов Ф.А. “Братья и сестры”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Айтматов Ч. “Джамиля”      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9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Андреев Д.Л. “Роза мира”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50 лет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(1953)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Мерль Р. “Смерть – мое ремесло”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Брэдбери Р.Д. “451 градус по Фаренгейту”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0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Маршак С.Я. “Сонеты Шекспира”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1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Грин Г. “Суть дела”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Сент-Экзюпери де А. “Цитадель” 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2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55 лет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(1948)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Рыбаков А.Н. “Кортик”   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3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Фолкнер У. “Осквернитель праха”  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4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60 лет (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1943)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Бунин И.А. “Темные аллеи”  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5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Гессе Г. “Игра в бисер”  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6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Инбер В.М. “Пулковский меридиан”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Сент-Экзюпери де А. “Маленький принц” 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7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65 лет (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1938)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Ремарк Э.М. “Три товарища”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8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70 лет (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1933)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Гайдар А.П. “Военная тайна”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9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75 лет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(1928)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Беляев А.Р. “Человек – амфибия”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0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Бианки В.В. “Лесная газета” 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Ильф И., Петров Е. “Двенадцать стульев”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1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Кёстнер Э. “Эмиль и сыщики”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2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Маяковский В. “Кем быть?” 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Олеша Ю.К. “Три толстяка”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3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80 лет (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1923)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Арсеньев В.К. “Дерсу Узала” 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Бляхин П.А. “Красные дьяволята” 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Грин А. “Алые паруса”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4"/>
                        </a:rPr>
                        <a:t>Полный текс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                                                  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Маршак С.Я. “О глупом мышонке”  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5"/>
                        </a:rPr>
                        <a:t>Полный текст в сборнике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                                                  Детки в клетке”     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5"/>
                        </a:rPr>
                        <a:t>Полный текст в сборнике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4"/>
                        </a:rPr>
                        <a:t>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80 лет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Рильке Р.М. “Сонеты к Орфею”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6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Фурманов Д.А. “Чапаев” 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7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Чуковский К.И. “Мойдодыр” 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“Муха-цокотуха” “Тараканище”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85 лет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(1918)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Блок А.А. “Двенадцать” 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8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Есенин С.А. “Преображение”,  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9"/>
                        </a:rPr>
                        <a:t>(Полный текст в сборнике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“Голубень” 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9"/>
                        </a:rPr>
                        <a:t>(Полный текст в сборнике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Гумилев Н.С. “Костер”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0"/>
                        </a:rPr>
                        <a:t>Полный текст в сборнике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90 лет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(1913)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Горький М. “Детство”  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1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Есенин С.А. “Береза”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2"/>
                        </a:rPr>
                        <a:t>Полный текст в сборнике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Мандельштам О.Э. “Камень”(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3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Маяковский В.В. “Я!”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4"/>
                        </a:rPr>
                        <a:t>Полный текст в сборнике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Пруст М. “В сторону Свана”</a:t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Северянин И. “Громокипящий кубок” (</a:t>
                      </a:r>
                      <a:r>
                        <a:rPr kumimoji="0" lang="ru-RU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5"/>
                        </a:rPr>
                        <a:t>Полный текст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3581400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643D16"/>
                </a:solidFill>
              </a:rPr>
              <a:t>2003-2008</a:t>
            </a:r>
            <a:endParaRPr lang="ru-RU" sz="4000" dirty="0">
              <a:solidFill>
                <a:srgbClr val="643D16"/>
              </a:solidFill>
            </a:endParaRPr>
          </a:p>
        </p:txBody>
      </p:sp>
      <p:graphicFrame>
        <p:nvGraphicFramePr>
          <p:cNvPr id="93201" name="Group 17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686800" cy="5811838"/>
        </p:xfrm>
        <a:graphic>
          <a:graphicData uri="http://schemas.openxmlformats.org/drawingml/2006/table">
            <a:tbl>
              <a:tblPr/>
              <a:tblGrid>
                <a:gridCol w="2171700"/>
                <a:gridCol w="2171700"/>
                <a:gridCol w="2171700"/>
                <a:gridCol w="2171700"/>
              </a:tblGrid>
              <a:tr h="533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100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(1903)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Горький М. “Человек”  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Кудашева Р.А. “В лесу родилась ёлочка” 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Чехов А.П. “Вишневый сад”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Уэллс Г. “Война миров”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4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110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(1893)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Дойл А. К. “Воспоминания о Шерлоке Холмсе”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5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115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(1888)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Чехов А.П. “Медведь”, “Предложение”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120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(1883)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Григорович Д.В. “Гуттаперчевый мальчик” 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Коллоди К. “Приключения Пиноккио. История одной марионетки”  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6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Стивенсон Р.Л. “Остров сокровищ” 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7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Тургенев И.С. “Клара Милич”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8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125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(1878)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Мало Г. “Без семьи”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130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(1873)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Золя Э. “Чрево Парижа”  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9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Лесков Н.С. “Очарованный странник” 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0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135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(1868)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Верн Ж. “Дети капитана Гранта”  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1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Достоевский Ф.М. “Идиот”      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2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Островский А.Н. “На всякого мудреца довольно простоты”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3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140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(1863)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Готье Т. “Капитан Фракасс”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4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Даль В.И. “Толковый словарь живого великорусского языка” (1 том)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Толстой Л.Н. “Казаки”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5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145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(1858)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Аксаков С.Т. “Аленький цветочек” 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6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Бодлер Ш. “Цветы зла”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7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 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Тургенев И.С. “Ася”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8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150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(1853)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Островский А.Н. “Не в свои сани не садись”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155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(1848)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Диккенс Ч. “Домби и сын”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19"/>
                        </a:rPr>
                        <a:t>Полный текст на анг.языке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Достоевский Ф.М. “Белые ночи”  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0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Дюма-сын А. “Дама с камелиями”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Теккерей У. “Ярмарка тщеславия”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1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160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(1843)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По Э. “Золотой жук”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2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“Повесть временных лет”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3"/>
                        </a:rPr>
                        <a:t>Полный текст, перевод Д.С.Лихачева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165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(1838)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Андерсен Х.К. “Стойкий оловянный солдатик” 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4"/>
                        </a:rPr>
                        <a:t>Полный текст в сборнике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Лермонтов М.В. “Песня про царя Ивана Васильевича, молодого опричника и удалого купца Калашникова”  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5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170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(1833)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Одоевский В.Ф. “Пестрые сказки”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Пушкин А.С. “Евгений Онегин” (20-21 марта 1833 г. вышло в свет первое полное издание романа)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6"/>
                        </a:rPr>
                        <a:t>Полный текст, </a:t>
                      </a:r>
                      <a:r>
                        <a:rPr kumimoji="0" lang="en-US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Gill Sans MT" pitchFamily="34" charset="0"/>
                          <a:hlinkClick r:id="rId26"/>
                        </a:rPr>
                        <a:t>Koi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6"/>
                        </a:rPr>
                        <a:t>-8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Мериме П. “Жакерия”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180 лет (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1823)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Купер Д.Ф. “Пионеры”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Скотт В. “Квентин Дорвард”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7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Бестужев-Марлинский А.А. “Роман и Ольга”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185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(1818)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Байрон Д. “Паломничество Чайльд Гарольда”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8"/>
                        </a:rPr>
                        <a:t>Полный текст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Жуковский В.А. “Лесной царь” 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29"/>
                        </a:rPr>
                        <a:t>Полный текст в сборнике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250 лет (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1753)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Гольдони К. “Трактирщица”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300 лет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(1703)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Магницкий Л. “Арифметика, сиречь наука числительная” 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“Книга Марко Поло”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930 лет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(1073)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Первый “Изборник Святослава”  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0"/>
                        </a:rPr>
                        <a:t>Полный текст на укр.языке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  <a:b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(</a:t>
                      </a: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  <a:hlinkClick r:id="rId31"/>
                        </a:rPr>
                        <a:t>Изображения миниатюр из сборника, фрагменты листов книги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Выноска со стрелкой влево 4">
            <a:hlinkClick r:id="rId32" action="ppaction://hlinksldjump"/>
          </p:cNvPr>
          <p:cNvSpPr/>
          <p:nvPr/>
        </p:nvSpPr>
        <p:spPr>
          <a:xfrm>
            <a:off x="8382000" y="61722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4114800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643D16"/>
                </a:solidFill>
              </a:rPr>
              <a:t>2004-2009</a:t>
            </a:r>
            <a:endParaRPr lang="ru-RU" sz="4000" b="1" dirty="0">
              <a:solidFill>
                <a:srgbClr val="643D1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686800" cy="5921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5715000">
                <a:tc>
                  <a:txBody>
                    <a:bodyPr/>
                    <a:lstStyle/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(1974)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Васильев Б.Л. “В списках не значился”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Распутин В.Г. “Живи и помни”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(1969)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Васильев Б.Л. “А зори здесь тихие…”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Бондарев Ю.В. “Горячий снег”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5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(1964)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Симонов К.М. “Солдатами не рождаются”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(1959)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Симонов К.М. “Живые и мертвые”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6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(1954)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Носов Н.Н. “Приключения Незнайки и его друзей”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7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Ремарк Э.М. “Время жить и время умирать”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8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(1949)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Кассиль Л.А. “Улица младшего сына”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9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Носов Н.Н. “Весёлая семейка”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Ожегов С.И. “Словарь русского языка”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0"/>
                        </a:rPr>
                        <a:t>Интерактивный словарь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(1944)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Каверин В.А. “Два капитана”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1"/>
                        </a:rPr>
                        <a:t>Полный текст в архиве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Джалиль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М. “</a:t>
                      </a:r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Моабитская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тетрадь”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(1939)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Бажов П.П. “Малахитовая шкатулка”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Волков А.М. “Волшебник изумрудного города”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Гайдар А.П. “Судьба барабанщика”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2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Гайдар А.П. “Чук и Гек”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3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Пантелеев Л. “Ленька Пантелеев”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4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endParaRPr lang="ru-RU" sz="85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65 лет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(1939)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Сент-Экзюпери А. де. “Планета людей” 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5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Фраерман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Р.И. “Дикая собака Динго, или Повесть о первой любви”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6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(1934)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Островский Н.А. “Как закалялась сталь”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7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Трэверс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П. “Мэри </a:t>
                      </a:r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Поппинс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”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(1929)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Маршак С.Я. “</a:t>
                      </a:r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Усатый-полосатый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” 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8"/>
                        </a:rPr>
                        <a:t>Полный текст в сборнике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Ремарк Э.М. “На западном фронте без перемен”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9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Хемингуэй Э. “Прощай, оружие!”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0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Чуковский К.И. “Айболит”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1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(1924)</a:t>
                      </a:r>
                    </a:p>
                    <a:p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Олеша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Ю.К. “Три толстяка”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2"/>
                        </a:rPr>
                        <a:t>Полный текст в архиве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Чуковский К.И. “Мухина свадьба” (1924) (Под названием “Муха Цокотуха” с 1927 г.)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3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Замятин Е.И. “Мы”(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4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100 лет (1904)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Блок А.А. “Стихи о Прекрасной Даме”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Лондон Д. “Морской волк” 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5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Толстой Л.Н. “Хаджи Мурат”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6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(1899)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Чехов А.П. “Дама с собачкой”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7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(1894)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Киплинг Р.Дж. “Книги Джунглей” (“</a:t>
                      </a:r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Маугли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”)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8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(1889)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Салтыков-Щедрин М.Е. “Пошехонская старина”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endParaRPr lang="ru-RU" sz="850" dirty="0">
                        <a:solidFill>
                          <a:srgbClr val="33660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(1884)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Твен М. “Приключения </a:t>
                      </a:r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Гекльберри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Финна” 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9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130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(1874)</a:t>
                      </a:r>
                    </a:p>
                    <a:p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Джованьоли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Р. “Спартак”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0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Гюго В. “Девяносто третий год” 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1"/>
                        </a:rPr>
                        <a:t>Полный текст</a:t>
                      </a:r>
                      <a:endParaRPr lang="ru-RU" sz="850" dirty="0" smtClean="0">
                        <a:solidFill>
                          <a:srgbClr val="336600"/>
                        </a:solidFill>
                        <a:latin typeface="Century Gothic" pitchFamily="34" charset="0"/>
                      </a:endParaRP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135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(1869)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Верн Ж. “20000 лье под водой”  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2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Гюго В. “Человек, который смеется”  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3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Салтыков-Щедрин М.Е. “История одного города”  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4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Гончаров И.А. “Обрыв”  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5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140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(1864)</a:t>
                      </a:r>
                    </a:p>
                    <a:p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Модзалевский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Л.Н. “Приглашение в школу” (Дети! В школу собирайтесь…)  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6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145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(1859)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Гончаров И.А. “Обломов”  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7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Достоевский Ф.М. “Село </a:t>
                      </a:r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Степанчиково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и его обитатели”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8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Островский А.Н. “Гроза”  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9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Тургенев И.С. “Дворянское гнездо”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0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(1854)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Тургенев И.С. “</a:t>
                      </a:r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Муму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1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(1849)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Андерсен Х.К. “</a:t>
                      </a:r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Оле-Лукойе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2"/>
                        </a:rPr>
                        <a:t>Полный текст в сборнике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Достоевский Ф.М. “</a:t>
                      </a:r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Неточка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85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Незванова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3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160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(1844)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Дюма А. “Три мушкетера”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4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endParaRPr lang="ru-RU" sz="850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(1834)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Одоевский В.Ф. “Городок в табакерке”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5"/>
                        </a:rPr>
                        <a:t>Полный текст в архиве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Ершов П.П. “Конек-Горбунок”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6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)Пушкин А.С. “Сказка о золотом петушке”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7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Пушкин А.С. “Пиковая дама”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8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(1829)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Погорельский А. “Чёрная курица, или Подземные жители” 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9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180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(1824)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Грибоедов А.С. “Горе от ума”  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50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185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(1819)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Гофман Э.Т. “Крошка Цахес по прозванию Циннобер”  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51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195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(1809)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Крылов И.А. “Басни” (первый сборник)  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52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285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(1719)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Дефо Д. “Жизнь и удивительные приключения Робинзона Крузо”</a:t>
                      </a:r>
                      <a:b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53"/>
                        </a:rPr>
                        <a:t>Полный текст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430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(1574) 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Фёдоров И. “Азбука”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440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(1564)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 марта 1564 г. в Москве вышла первая, точно датированная, русская печатная книга “Апостол”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515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(1489)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Никитин А. “Хождение за три моря” (Полный текст: 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54"/>
                        </a:rPr>
                        <a:t>источник 1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55"/>
                        </a:rPr>
                        <a:t>источник 2,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85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56"/>
                        </a:rPr>
                        <a:t>источник 3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643D16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1065 лет </a:t>
                      </a:r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(939)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“Давид Сасунский” - армянский героический эпос</a:t>
                      </a:r>
                    </a:p>
                    <a:p>
                      <a:r>
                        <a:rPr kumimoji="0" lang="ru-RU" sz="85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8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Выноска со стрелкой влево 4">
            <a:hlinkClick r:id="rId57" action="ppaction://hlinksldjump"/>
          </p:cNvPr>
          <p:cNvSpPr/>
          <p:nvPr/>
        </p:nvSpPr>
        <p:spPr>
          <a:xfrm>
            <a:off x="8382000" y="60960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3886200" cy="609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2005-2010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686800" cy="5273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(1980)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Крапивин В.П. “Колыбельная для брата”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"/>
                        </a:rPr>
                        <a:t>(полный текст)</a:t>
                      </a:r>
                      <a:endParaRPr kumimoji="0" lang="ru-RU" sz="10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(1975)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Коваль Ю.И. “Недопесок”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Алексин А.Г. “Третий в пятом ряду”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"/>
                        </a:rPr>
                        <a:t>(полный текст)</a:t>
                      </a:r>
                      <a:endParaRPr kumimoji="0" lang="ru-RU" sz="10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(1970)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Айтматов Ч. “После сказки” (“Белый пароход”)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5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(1960)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Рыбаков А.Н. “Приключения Кроша” 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(1955)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Осеева В.А. “Васек Трубачев и его товарищи”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(1945)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Ефремов И.А. “Туманность Андромеды”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Линдгрен А. “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Пеппи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Длинныйчулок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”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Твардовский А.Т. “Василий Теркин”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6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Ильина Е.Я. “Четвертая высота”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Толстой А.Н. “Петр Первый”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Фучик Ю. “Репортаж с петлей на шее”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7"/>
                        </a:rPr>
                        <a:t>(полный текст)</a:t>
                      </a:r>
                      <a:endParaRPr kumimoji="0" lang="ru-RU" sz="10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(1940)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Шолохов М.А. “Тихий Дон” (полный текст: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8"/>
                        </a:rPr>
                        <a:t>Книги 1,2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 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9"/>
                        </a:rPr>
                        <a:t>Книги 3, 4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Гайдар А.П. “Тимур и его команда”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(1935)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Гайдар А.П. “Военная тайна”, “Судьба барабанщика”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Михалков С.В. “Дядя Степа”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(1930)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Гайдар А.П. “Школа”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Маяковский В.В. “Во весь голос”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(1925)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Беляев А.Р. “Голова профессора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Доуэля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”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0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Есенин С.А. “Анна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Снегина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”, “Черный человек”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Фицджеральд Ф. “Великий Гэтсби”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(1905)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Куприн А.И. “Поединок”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1"/>
                        </a:rPr>
                        <a:t>(полный текст)</a:t>
                      </a:r>
                      <a:endParaRPr kumimoji="0" lang="ru-RU" sz="10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(1900)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Толстой Л.Н. “Живой труп”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Лондон Д. “Сын волка”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(1895)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Уэллс “Машина времени”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2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endParaRPr kumimoji="0" lang="ru-RU" sz="10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(1880)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Достоевский Ф.М. “Братья Карамазовы”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(полный текст: 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3"/>
                        </a:rPr>
                        <a:t>Часть 1</a:t>
                      </a:r>
                      <a:r>
                        <a:rPr kumimoji="0" lang="en-US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3"/>
                        </a:rPr>
                        <a:t>  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4"/>
                        </a:rPr>
                        <a:t>Часть 2</a:t>
                      </a:r>
                      <a:r>
                        <a:rPr kumimoji="0" lang="en-US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4"/>
                        </a:rPr>
                        <a:t>  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5"/>
                        </a:rPr>
                        <a:t>Часть 3</a:t>
                      </a:r>
                      <a:r>
                        <a:rPr kumimoji="0" lang="en-US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5"/>
                        </a:rPr>
                        <a:t>  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6"/>
                        </a:rPr>
                        <a:t>Часть 4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130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(1875)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Верн Ж. “Таинственный остров”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7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Толстой Л.Н. “Новая азбука”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Стивенсон Р.Л. “Вересковый мед” 135 лет (1870)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Верн Ж. “20 000 лье под водой”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8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Некрасов Н.А. “Дедушка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Мазай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и зайцы” 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140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(1865)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Кэрролл Л. “Алиса в стране чудес”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9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145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(1860)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Тургенев И.С. “Накануне”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0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Рид Т. “Всадник без головы”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1"/>
                        </a:rPr>
                        <a:t>(полный текст)</a:t>
                      </a:r>
                      <a:endParaRPr kumimoji="0" lang="ru-RU" sz="10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(1855)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Толстой Л.Н. “Севастопольские рассказы”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Лонгфелло Г. “Песнь о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Гайавате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”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2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Тургенев И.С. “Рудин”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3"/>
                        </a:rPr>
                        <a:t>(полный текст)</a:t>
                      </a:r>
                      <a:endParaRPr kumimoji="0" lang="ru-RU" sz="10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160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(1845)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Достоевский Ф.М. “Бедные люди”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4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165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(1840)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Лермонтов М.Ю. “Герой нашего времени”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5"/>
                        </a:rPr>
                        <a:t>(полный текст),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Лермонтов М.Ю. “Мцыри”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6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Купер Д. “Следопыт”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(1835)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“Калевала”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Гоголь Н.В. “Миргород”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180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(1825)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Пушкин А.С. “Борис Годунов” 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185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(1820)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Пушкин А.С. “Руслан и Людмила” 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205 лет (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1800)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“Слово о полку Игореве…”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215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(1790)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Радищев А.Н. “Путешествие из Петербурга в Москву”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7"/>
                        </a:rPr>
                        <a:t>(полный текст)</a:t>
                      </a:r>
                      <a:endParaRPr kumimoji="0" lang="ru-RU" sz="10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390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(1615)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Сервантес М. “Хитроумный идальго Дон Кихот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Ламанческий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” (окончательная редакция)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410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(1595)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Шекспир У. “Ромео и Джульетта”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550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(1455)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“Библия” Иоганна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Гутенберга</a:t>
                      </a:r>
                      <a:endParaRPr kumimoji="0" lang="ru-RU" sz="10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835 лет (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1170)</a:t>
                      </a:r>
                    </a:p>
                    <a:p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“Песнь о Роланде”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Выноска со стрелкой влево 4">
            <a:hlinkClick r:id="rId28" action="ppaction://hlinksldjump"/>
          </p:cNvPr>
          <p:cNvSpPr/>
          <p:nvPr/>
        </p:nvSpPr>
        <p:spPr>
          <a:xfrm>
            <a:off x="8382000" y="58674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4343400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2006-2011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8686800" cy="5165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(1976)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Распутин В.Г. «Прощание с Матерой»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Астафьев В.П. «Царь-рыба»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35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(1971)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Солженицын А.И. «Август четырнадцатого»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Троепольский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Г.Н. «Белый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Бим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Черное Ухо»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5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Носов Е.И. «Красное вино победы»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(1966)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Булгаков М.А. «Мастер и Маргарита»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6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Айтматов Ч.Т. «Прощай,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Гульсары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7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(1956)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Даррелл Д. «Моя семья и другие звери»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8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55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(1951)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Сэлинджер Д.Д. «Над пропастью во ржи»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9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Носов Н.Н. «Витя Малеев в школе и дома»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0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Осеева В.А. «Васек Трубачев и его товарищи»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1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(1946)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Ремарк Э.М. «Триумфальная арка»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2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(1936)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Чапек К. «Война с</a:t>
                      </a:r>
                      <a:r>
                        <a:rPr kumimoji="0" lang="ru-RU" sz="900" b="1" kern="1200" baseline="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саламандрами»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3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Митчелл М. «Унесенные ветром»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4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Толстой А.Н. «Приключение Буратино»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5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Беляев А.Р. «Звезда КЭЦ»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6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Катаев В.П. «Белеет парус одинокий»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7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Барто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А. Л. «Игрушки»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8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Беляев В. П. «Старая крепость»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9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75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(1031)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Ильф И. И Петров Е. «Золотой теленок»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0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Сент-Экзюпери А. «Ночной полет»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1"/>
                        </a:rPr>
                        <a:t> 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(1926)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Шолохов М.А. «Донские рассказы»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2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Хемингуэй Э. «И восходит солнце (Фиеста)»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3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105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(1906)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Уэллс Г. «Первые люди на Луне»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4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(1896)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Уэллс Г. «Остров доктора Моро»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5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115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(1891)</a:t>
                      </a:r>
                    </a:p>
                    <a:p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Дойль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А. К. «Приключения Шерлока Холмса»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Уайльд О. «Портрет Дориана Грея»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6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(1886)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Стивенсон Р.Л. «Страшная история доктора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Джекила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и мистера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Хайда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7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125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(1881)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Лесков Н.С. «Сказ о тульском косом Левше и стальной блохе»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8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130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(1876)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Твен М. «Приключения Тома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Сойера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9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135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(1871)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Кэрролл Л. «Алиса в Зазеркалье»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0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140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(1866)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Успенский Г.И. «Нравы Растеряевой улицы»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1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Толстой А.К. «Смерть Иоанна Грозного»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2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Достоевский Ф.М. «Преступление и наказание»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3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Рид М. «Всадник без головы»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4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145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(1861)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Достоевский Ф.М. «Униженные и оскорбленные»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5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(1856)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Тургенев И.С. «Рудин»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6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(1856)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Толстой Л.Н. «Севастопольские рассказы» (Полный текст: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7"/>
                        </a:rPr>
                        <a:t>источник 1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8"/>
                        </a:rPr>
                        <a:t>источник 2,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9"/>
                        </a:rPr>
                        <a:t>источник 3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155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(1851)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Мелвилл Г. «Моби Дик, или Белый кит»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0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Островский А.Н. «Бедная невеста»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160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(1841)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Дюма А. «Граф Монте-Кристо» (Полный текст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1"/>
                        </a:rPr>
                        <a:t>Начало,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2"/>
                        </a:rPr>
                        <a:t>Окончание)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165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(1841)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Купер Ф. «Зверобой, или Первая тропа войны»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3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(1836)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Пушкин А.С. «Капитанская дочка»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4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175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(1831)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Гоголь Н.В. «Вечера на хуторе близ Диканьки, изданные пасечником Рудым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Паньком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5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Стендаль «Красное и черное»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6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Бальзак О. «Шагреневая кожа»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7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335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(1671)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Мольер «Мещанин во дворянстве»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8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535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(1471)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Боккаччо Дж. «Декамерон» </a:t>
                      </a:r>
                      <a:r>
                        <a:rPr kumimoji="0" lang="ru-RU" sz="9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9"/>
                        </a:rPr>
                        <a:t>(Полный текст)</a:t>
                      </a:r>
                      <a:endParaRPr kumimoji="0" lang="ru-RU" sz="900" b="1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Выноска со стрелкой влево 4">
            <a:hlinkClick r:id="rId50" action="ppaction://hlinksldjump"/>
          </p:cNvPr>
          <p:cNvSpPr/>
          <p:nvPr/>
        </p:nvSpPr>
        <p:spPr>
          <a:xfrm>
            <a:off x="8382000" y="58674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4343400" cy="685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2007-2012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914400"/>
          <a:ext cx="8305800" cy="5730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4953000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(1987)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Балашов Д.М. «Ветер времени»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Рыбаков А.Н. «Дети Арбата»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(1982)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Лиханов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А.А. «Высшая мера»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(1977)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Алексин А.Г. «Третий в пятом ряду»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"/>
                        </a:rPr>
                        <a:t> 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(1972)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Александрова Т. И. «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Домовенок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Кузька»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Крапивин В.П. «Мальчик со шпагой»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5"/>
                        </a:rPr>
                        <a:t>(полный текст)</a:t>
                      </a:r>
                      <a:r>
                        <a:rPr kumimoji="0" lang="ru-RU" sz="1000" b="1" u="sng" kern="1200" baseline="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«Летчик для особых приключений»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Носов Н.Н. «Повесть о моем друге Игоре»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Успенский Э.Н. «Вниз по волшебной реке»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(1967)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Распутин В.Г. «Деньги для Марии»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6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(1962)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Медведев В. В. «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Баранкин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будь человеком»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Токмакова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И. П. «Деревья»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(1957)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Железников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В. К. «Чудак из 6-Б»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Брэдбери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Р.Д. «Вино из одуванчиков»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7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Носов Н.Н. «Фантазеры»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8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(1952)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Носов Н. Н. «Витя Малеев в школе и дома»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Хемингуэй Э. «Старик и море» 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9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endParaRPr lang="ru-RU" sz="1000" dirty="0">
                        <a:solidFill>
                          <a:srgbClr val="33660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(1947)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Полевой Б. Н. «Повесть о настоящем человеке»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0"/>
                        </a:rPr>
                        <a:t> 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Маршак С.Я. «Быль-небылица»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(1942)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де Сент-Экзюпери А. «Маленький принц»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1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Бажов П.П. «Ключ-камень»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Кассиль Л.А. «Твои защитники»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Шолохов М.А. «Наука ненависти»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Зегерс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А. «Седьмой крест»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(1937)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Гайдар А. П. «Судьба барабанщика»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2"/>
                        </a:rPr>
                        <a:t> 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Маршак С. Я. «Рассказ о неизвестном герое»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Житков Б.С. «Морские истории»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Шварц Е.Л. «Приключения Шуры и Маруси»</a:t>
                      </a:r>
                      <a:r>
                        <a:rPr kumimoji="0" lang="ru-RU" sz="1000" b="1" kern="1200" baseline="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                                      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«Чужая девочка»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(1932)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Шолохов М. А. «Поднятая целина»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3"/>
                        </a:rPr>
                        <a:t> 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(1927)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Белых Г., Пантелеев Л. «Республика ШКИД»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4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Маршак С. Я. «Почта»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Булгаков М.А. «Белая гвардия»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5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Фадеев А.А. «Разгром»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6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(1922)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Чуковский К. И. «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Мойдодыр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7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Тараканище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8"/>
                        </a:rPr>
                        <a:t> 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Грин А. «Алые паруса»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9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Сабатини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Р. «Одиссея капитана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Блада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 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0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(1912)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Горький М. «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Воробьишко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Чуковский К. И «Крокодил»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1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(1912)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Толстой Л.Н. «Отец Сергий»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2"/>
                        </a:rPr>
                        <a:t> 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«Хаджи-Мурат»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3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Гумилев Н.С. «Чужое небо»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(1907)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Блок А.А. «Снежная маска»105 лет (1902)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Дойл А. К. «Собака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Баскервилей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4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Лондон Д. «Дети мороза»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5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Киплинг Р. «Сказки просто так»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(1897)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Войнич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Э. Л. «Овод»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6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Мамин-Сибиряк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Д. Н. «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Алёнушкины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сказки»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7"/>
                        </a:rPr>
                        <a:t> 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(1892)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Гарин-Михайловский Н. Г. «Детство Темы»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8"/>
                        </a:rPr>
                        <a:t> 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Дойл А. К. «Приключения Шерлока Холмса»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4"/>
                        </a:rPr>
                        <a:t> 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1800" y="381000"/>
            <a:ext cx="3429000" cy="685800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/>
              <a:t>2007-2012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006475"/>
          <a:ext cx="8686800" cy="5119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5090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(1887)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Чехов А. П. «Каштанка»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(1882)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Твен М. «Принц и нищий»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135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(1872)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Верн Ж. «Вокруг света за 80 дней»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4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Толстой Л. Н. «Кавказский пленник» </a:t>
                      </a:r>
                      <a:r>
                        <a:rPr kumimoji="0" lang="ru-RU" sz="1000" b="1" kern="1200" baseline="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                       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«Азбука»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Тургенев И.С. «Вешние воды»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5"/>
                        </a:rPr>
                        <a:t> 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140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(1867)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Верн Ж. «Дети капитана Гранта»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6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Достоевский Ф. М. «Преступление и наказание»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7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Де Костер Ш. «Легенда об Уленшпигеле»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8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145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(1862)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Тургенев И. С. «Отцы и дети»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9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Толстой Л. Н. «Казаки»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0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Салтыков-Щедрин М.Е. «История одного города»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1"/>
                        </a:rPr>
                        <a:t> 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Грибоедов А.С. «Горе от ума»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2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Достоевский Ф.М. «Записки из мертвого дома»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3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(1857)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Диккенс Ч. «Крошка Доррит»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Флобер Г. «Госпожа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Бовари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4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(1852)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Бичер-Стоу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Г. «Хижина дяди Тома»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5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Толстой Л. Н. «Детство»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6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Тургенев И. С. «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Муму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7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Островский А.Н. «Не в свои сани не садись»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8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160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(1847)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Гончаров И. А. «Обыкновенная история»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19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Тургенев И. С. «Записки охотника»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0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Гоголь Н.В. «Выбранные места из переписки с друзьями»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1"/>
                        </a:rPr>
                        <a:t>(полный текст) </a:t>
                      </a:r>
                      <a:endParaRPr kumimoji="0" lang="ru-RU" sz="1000" b="1" u="sng" kern="1200" dirty="0" smtClean="0">
                        <a:solidFill>
                          <a:srgbClr val="3366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165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(1842)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Гоголь Н. В «Мертвые души» том 1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2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(1837)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Лермонтов М. Ю. «Бородино»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3"/>
                        </a:rPr>
                        <a:t> 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Лермонтов М. Ю. «Смерть поэта»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4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Андерсен Х. К. «Новое платье короля»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5"/>
                        </a:rPr>
                        <a:t> 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Диккенс Ч. «Посмертные записки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Пиквикского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клуба»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6"/>
                        </a:rPr>
                        <a:t> 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(1832)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1000" b="1" kern="1200" dirty="0" smtClean="0">
                          <a:solidFill>
                            <a:srgbClr val="0074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ушкин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А. С. «Дубровский»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7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Пушкин А. С. «Сказка о царе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Салтане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о сыне его славном и могучем богатыре князе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Гвидоне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Салтановиче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и о прекрасной царевне Лебеди»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8"/>
                        </a:rPr>
                        <a:t>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180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(1827)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Гауф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В. «Карлик Нос»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Купер Д.Ф. «Прерия»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29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190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(1817)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Гофман Э.Т.А. «Ночные рассказы»195 лет (1812)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Гримм, братья. «Золотой гусь»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Гримм, братья. «Король-Лягушонок, или Железный Генрих»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Давыдов Д.В. «Дневник партизанских действий 1812 года»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0"/>
                        </a:rPr>
                        <a:t> 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215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(1792)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Карамзин Н.М. «Бедная Лиза»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1"/>
                        </a:rPr>
                        <a:t> 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310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(1697)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Перро Ш. «Золушка»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2"/>
                        </a:rPr>
                        <a:t> (полный текст)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Перро Ш. «Кот в сапогах»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3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Перро Ш. «Мальчик-с-пальчик» </a:t>
                      </a:r>
                      <a:r>
                        <a:rPr kumimoji="0" lang="ru-RU" sz="1000" b="1" u="sng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  <a:hlinkClick r:id="rId34"/>
                        </a:rPr>
                        <a:t>(полный текст)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Перро Ш. «Синяя борода»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Перро Ш. «Сказки моей матушки Гусыни, или Истории и сказки былых времен с поучениями» 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460 лет 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(1547)</a:t>
                      </a:r>
                      <a:b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</a:b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«Повесть о Петре и </a:t>
                      </a:r>
                      <a:r>
                        <a:rPr kumimoji="0" lang="ru-RU" sz="10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Февронии</a:t>
                      </a:r>
                      <a:r>
                        <a:rPr kumimoji="0" lang="ru-RU" sz="10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Муромских»</a:t>
                      </a:r>
                      <a:endParaRPr lang="ru-RU" sz="1000" dirty="0" smtClean="0"/>
                    </a:p>
                    <a:p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Выноска со стрелкой влево 4">
            <a:hlinkClick r:id="rId35" action="ppaction://hlinksldjump"/>
          </p:cNvPr>
          <p:cNvSpPr/>
          <p:nvPr/>
        </p:nvSpPr>
        <p:spPr>
          <a:xfrm>
            <a:off x="8382000" y="58674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0" y="152400"/>
            <a:ext cx="2667000" cy="457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6000" b="1" dirty="0" smtClean="0">
                <a:solidFill>
                  <a:srgbClr val="EF9511"/>
                </a:solidFill>
              </a:rPr>
              <a:t/>
            </a:r>
            <a:br>
              <a:rPr lang="ru-RU" sz="6000" b="1" dirty="0" smtClean="0">
                <a:solidFill>
                  <a:srgbClr val="EF9511"/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2008</a:t>
            </a:r>
            <a:r>
              <a:rPr lang="ru-RU" sz="6000" b="1" dirty="0" smtClean="0">
                <a:solidFill>
                  <a:srgbClr val="EF9511"/>
                </a:solidFill>
              </a:rPr>
              <a:t/>
            </a:r>
            <a:br>
              <a:rPr lang="ru-RU" sz="6000" b="1" dirty="0" smtClean="0">
                <a:solidFill>
                  <a:srgbClr val="EF9511"/>
                </a:solidFill>
              </a:rPr>
            </a:br>
            <a:endParaRPr lang="ru-RU" sz="6000" b="1" dirty="0">
              <a:solidFill>
                <a:srgbClr val="EF951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685800"/>
          <a:ext cx="8686800" cy="598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5836920">
                <a:tc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40 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(1968) – Владислав Петрович Крапивин «Тень каравеллы».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Агния Львовна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Барто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«Я расту».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Фёдор Александрович Абрамов «Две зимы и три лета».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(1973) — Валентин Дмитриевич Берестов «Семейная фотография».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Борис Львович Васильев «Не стреляйте в белых лебедей».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Василий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Макарович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Шукшин «Характеры».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Владимир Фёдорович Тендряков «Весенние перевёртыши».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(1978) — Владислав Петрович Крапивин «Колыбельная для брата».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(1983) — Владислав Петрович Крапивин «Голубятня на жёлтой поляне», «Возвращение клипера »Кречет«».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(1988) — Владислав Петрович Крапивин «Выстрел с монитора», «Гуси-гуси, га-га-га…», «Застава на Якорном поле» — три повести из большого цикла «В глубине Великого Кристалла».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(1988) — Владимир Семенович Высоцкий «Я, конечно, вернусь…».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(1988) — Фазиль Искандер «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Сандро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из Чегема».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(1993) — Владислав Петрович Крапивин «Самолёт по имени Серёжка», «Помоги мне в пути (Кораблики)».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(1953) — Леонид Максимович Леонов «Русский лес».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(1958) — Владимир Фёдорович Тендряков «Чудотворная».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Николай Николаевич Носов «Незнайка в Солнечном городе».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Рей Дуглас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Брэдбери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«451 градус по Фаренгейту».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Фёдор Александрович Абрамов «Братья и сестры».</a:t>
                      </a:r>
                    </a:p>
                    <a:p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Чингиз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Айтматов «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Джамиля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(1963) — Александр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Трифонович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Твардовский «Тёркин на том свете».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Сергей Сергеевич Смирнов «Рассказы о неизвестных героях».</a:t>
                      </a:r>
                    </a:p>
                    <a:p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Астрид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Анна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Эмилия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Линдгрен «Эмиль из 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Лённеберги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Василий Павлович Аксёнов «Апельсины из Марокко», «Товарищ красивый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Фуражкин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Анатолий Степанович Иванов «Тени исчезают в полдень».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Николай Иванович Дубов «Мальчик у моря».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(1968) — Василий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Макарович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Шукшин «Там, вдали».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Михаил Львович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Матусовский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«Тень человека. Книга стихотворений о Хиросиме, о её борьбе и её страданиях, о её людях и её камнях».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Александр Исаевич Солженицын «В круге первом», «Раковый корпус».</a:t>
                      </a:r>
                    </a:p>
                    <a:p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Астрид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Линдгрен «Снова появляется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Карлсон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который живёт на крыше».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60 лет 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(1948) Константин Александрович Федин «Необыкновенное лето».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Максим Танк «Чтоб ведали».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Ярослав Васильевич Смеляков «Кремлёвские ели».</a:t>
                      </a:r>
                    </a:p>
                    <a:p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Виссарион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Михайлович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Саянов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«Нюрнбергский дневник».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Анатолий Наумович Рыбаков «Кортик».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Морис Метерлинк «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Голубые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пузыри (счастливые воспоминания)».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Самуил Яковлевич Маршак «Круглый год». </a:t>
                      </a:r>
                      <a:endParaRPr kumimoji="0" lang="ru-RU" sz="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70 лет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(1938)  Михаил Ефимович Кольцов «Испанский дневник».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Вера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Казимировна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Кетлинская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«Мужество».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Дмитрий Борисович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Кедрин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«Зодчие».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Лев Абрамович Кассиль «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Черемыш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брат героя», «Вратарь республики».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Юрий Петрович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Дольд-Михайлик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«Щорс», «Котовский».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65 лет 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(1943) — Герман Гессе «Игра в бисер». </a:t>
                      </a:r>
                    </a:p>
                    <a:p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Антуан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де Сент-Экзюпери «Маленький принц».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Михаил Михайлович Пришвин «Лесная капель».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Иван Алексеевич Бунин «Тёмные аллеи».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Вера Михайловна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Инбер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Пулковский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меридиан».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Томас Манн «Иосиф и его братья».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Борис Леонтьевич Горбатов «Непокорённые».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Юрий Николаевич Тынянов «Пушкин».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60 лет 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(1948) — Степан Петрович Щипачёв «Стихотворения».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Юлия Владимировна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Друнина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«В солдатской шинели».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Ирвин Шоу «Молодые львы».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Уильям Фолкнер «Осквернитель праха». </a:t>
                      </a:r>
                    </a:p>
                    <a:p>
                      <a:endParaRPr lang="ru-RU" sz="800" dirty="0">
                        <a:solidFill>
                          <a:srgbClr val="33660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85 лет 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(1923) Алексей Николаевич Толстой «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Аэлита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Самуил Яковлевич Маршак «Дом, который построил Джек», «Детки в клетке», «Сказка о глупом мышонке».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Феликс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Зальтен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Бэмби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lang="ru-RU" sz="800" dirty="0" smtClean="0"/>
                        <a:t> </a:t>
                      </a:r>
                      <a:r>
                        <a:rPr kumimoji="0" lang="ru-RU" sz="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80 лет 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(1928) — Виталий Валентинович Бианки «Лесная газета на каждый год».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Михаил Андреевич Осоргин «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Сивцев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Вражек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Федерико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Гарсия Лорки «Цыганское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романсеро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Бертольд Брехт «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Трёхгрошовая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опера».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Александр Степанович Грин «Бегущая по волнам».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Юрий Николаевич Тынянов «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Подпорутчик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Киже», «Смерть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Вазир-Мухтара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Илья Ильф и Евгений Петров «Двенадцать стульев».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75 лет 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(1933) — Всеволод Витальевич Вишневский «Оптимистическая трагедия», «Мы из 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Кронштата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Иван Сергеевич Шмелев «Лето Господне: праздники — радости — скорби».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Вячеслав Яковлевич Шишков «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Угрюм-река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Саша Чёрный «Солдатские сказки».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Владимир Владимирович Набоков «Камера обскура».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Александр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Евдокимович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Корнейчук «Гибель эскадры».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Лев Абрамович Кассиль «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Швамбрания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70 лет 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(1938) — Лазарь Иосифович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Лагин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«Старик </a:t>
                      </a:r>
                      <a:r>
                        <a:rPr kumimoji="0" lang="ru-RU" sz="8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Хоттабыч</a:t>
                      </a:r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Стефан Цвейг «Магеллан».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Эрих Мария Ремарк «Три товарища». 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Самуил Яковлевич Маршак «Рассказ о неизвестном герое».</a:t>
                      </a:r>
                    </a:p>
                    <a:p>
                      <a:r>
                        <a:rPr kumimoji="0" lang="ru-RU" sz="8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Юрий Соломонович Крымов «Танкер »Дербент«». </a:t>
                      </a:r>
                    </a:p>
                    <a:p>
                      <a:endParaRPr lang="ru-RU" sz="800" dirty="0">
                        <a:solidFill>
                          <a:srgbClr val="33660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2286000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b="1" dirty="0" smtClean="0"/>
              <a:t>2008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685800"/>
          <a:ext cx="8686800" cy="585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5791200">
                <a:tc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(1888) — Роберт Льюис Стивенсон «Чёрная стрела».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(1893) — Дмитрий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Наркисович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Мамин-Сибиряк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«Серая шейка».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Артур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Конан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Дойль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«Воспоминания о Шерлоке Холмсе».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(1898) — Антон Павлович Чехов «Человек в футляре», «Крыжовник», «О любви», «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Ионыч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Герберт Уэллс «Война миров».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Эрнест Сетон-Томпсон «Дикие животные, которых я знал».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(1903) — Джек Лондон «Зов предков».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Константин Дмитриевич Бальмонт «Будем как солнце. Книга символов».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Лев Николаевич Толстой «После бала».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(1908) — Герберт Уэллс «Война в воздухе».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Валерий Яковлевич Брюсов «Огненный ангел»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90</a:t>
                      </a:r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(1918) — Николай Степанович Гумилев «Костер».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Владимир Владимирович Маяковский «Мистерия-буфф».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Максимилиан Александрович Волошин «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Иверни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Александр Александрович Блок «Двенадцать».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(1923) — Корней Иванович Чуковский «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Мойдодыр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 и «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Тараканище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Александр Степанович Грин «Алые паруса» и «Сердце пустыни».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Герберт Джордж Уэллс «Люди как боги».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140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(1868) — Александр Николаевич Островский «На всякого мудреца довольно простоты».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Фёдор Михайлович Достоевский «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Идиот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 </a:t>
                      </a:r>
                    </a:p>
                    <a:p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Жюль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Верн «Дети капитана Гранта».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145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(1863) — Николай Гаврилович Чернышевский «Что делать?».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Николай Алексеевич Некрасов «Мороз, Красный нос».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Владимир Иванович Даль «Толковый словарь живого великорусского языка».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Николай Герасимович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Помяловский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«Очерки бурсы».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135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(1873) — Александр Николаевич Островский «Снегурочка».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Николай Алексеевич Некрасов «Русские женщины».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Николай Семёнович Лесков «Очарованный странник», «Запечатлённый ангел».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130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(1878) — Александр Николаевич Островский «Бесприданница», «Последняя жертва».</a:t>
                      </a:r>
                    </a:p>
                    <a:p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Жюль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Верн «Пятнадцатилетний капитан».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125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(1878) — Роберт Льюис Стивенсон «Остров сокровищ».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Николай Семёнович Лесков «Тупейный художник».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Владимир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Галактионович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Короленко «Сон Макара».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Дмитрий Васильевич Григорович «Гуттаперчевый мальчик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(1833) — Александр Сергеевич Пушкин «История Пугачева», «Песни западных славян», «Сказка о рыбаке и рыбке», «Сказка о мёртвой царевне», «Медный всадник», «Пиковая дама».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170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(1838) — Михаил Юрьевич Лермонтов «Песня про царя Ивана Васильевича, молодого опричника и удалого купца Калашникова».</a:t>
                      </a:r>
                    </a:p>
                    <a:p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Ханс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Кристиан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Андерсен «Стойкий оловянный солдатик».</a:t>
                      </a:r>
                    </a:p>
                    <a:p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Чарлз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Диккенс «Приключения Оливера Твиста».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165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(1843) —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Ханс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Кристиан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Андерсен «Соловей», «Гадкий утенок».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Эдгар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Аллан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По «Золотой жук».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160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(1848) — Фёдор Михайлович Достоевский «Белые ночи».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(1853) — Александр Николаевич Островский «Бедность не порок».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(1858) — Иван Сергеевич Тургенев «Ася». 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Томас Майн Рид «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Оцеола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, вождь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семинолов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Тарас Григорьевич Шевченко «Доля», «Муза», «Слава».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Иван Александрович Гончаров «Фрегат »Паллада»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Сергей Тимофеевич Аксаков «Детские годы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Багрова-внука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935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(1073) — создан «Изборник 1073 года» — одна из древнейших русских рукописей.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710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(1298) — «Книга Марка Поло»,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415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(1593) — Уильям Шекспир «Укрощение строптивой».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(1598) — Уильям Шекспир «Генрих IV» (часть 2), «Генрих V», «Много шума из ничего», «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Виндзорские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проказницы».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395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(1613) — Уильям Шекспир «Генрих III».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225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(1783) — Иоганн Кристоф Фридрих Шиллер «Заговор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Фиеско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в Генуе».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(1808) — Василий Андреевич Жуковский «Людмила».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195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(1813) — Эрнст Теодор Амадей Гофман «Дон Жуан».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190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(1818) — Джордж Байрон «Паломничество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Чайльд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Гарольда».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185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(1823) — Александр Сергеевич Пушкин «Бахчисарайский фонтан».</a:t>
                      </a:r>
                    </a:p>
                    <a:p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ВАльтер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Скотт «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Квентин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Дорвард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Джеймс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Фенимор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Купер «Пионеры».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180 лет 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(1828) — Александр Сергеевич Пушкин «Полтава».</a:t>
                      </a:r>
                    </a:p>
                    <a:p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Джеймс </a:t>
                      </a:r>
                      <a:r>
                        <a:rPr kumimoji="0" lang="ru-RU" sz="900" b="1" kern="1200" dirty="0" err="1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Фенимор</a:t>
                      </a:r>
                      <a:r>
                        <a:rPr kumimoji="0" lang="ru-RU" sz="900" b="1" kern="1200" dirty="0" smtClean="0">
                          <a:solidFill>
                            <a:srgbClr val="3366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Купер «Красный корсар».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Выноска со стрелкой влево 4">
            <a:hlinkClick r:id="rId2" action="ppaction://hlinksldjump"/>
          </p:cNvPr>
          <p:cNvSpPr/>
          <p:nvPr/>
        </p:nvSpPr>
        <p:spPr>
          <a:xfrm>
            <a:off x="8382000" y="60960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6600"/>
                </a:solidFill>
                <a:latin typeface="Bookman Old Style" pitchFamily="18" charset="0"/>
              </a:rPr>
              <a:t>май</a:t>
            </a:r>
            <a:endParaRPr lang="ru-RU" b="1" dirty="0">
              <a:solidFill>
                <a:srgbClr val="336600"/>
              </a:solidFill>
              <a:latin typeface="Bookman Old Style" pitchFamily="18" charset="0"/>
            </a:endParaRPr>
          </a:p>
        </p:txBody>
      </p:sp>
      <p:graphicFrame>
        <p:nvGraphicFramePr>
          <p:cNvPr id="18445" name="Group 1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399288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мая 1935 года родился Валентин Викторович Лавров,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5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мая 1815 года родился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Эжен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Марен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Лабиш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французский драматург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1945 года родился Виктор Владимирович Лунин,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7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мая 1940 года родился Питер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Бенчли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 американский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1885 года родился Томас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Костейн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канадский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1860 года родился Джеймс Мэтью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Барри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английский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13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1840 года родился Альфонс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Додэ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1910 года родилась Ольга Федоровна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Берггольц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16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мая 1905 года родился Леонид Николаевич Мартынов,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1830 года родился Гектор Мало, французский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22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мая 1905 года родился Леонид Николаевич Мартынов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1905 года родился Михаил Александрович Шолохов, русский писатель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1940 года родился Иосиф Александрович Бродский, русский поэт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3D16"/>
                          </a:solidFill>
                          <a:effectLst/>
                          <a:latin typeface="Corbel" pitchFamily="34" charset="0"/>
                        </a:rPr>
                        <a:t>30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Corbel" pitchFamily="34" charset="0"/>
                        </a:rPr>
                        <a:t> мая 1265 года родился Данте Алигьери, итальянский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лево 4"/>
          <p:cNvSpPr/>
          <p:nvPr/>
        </p:nvSpPr>
        <p:spPr>
          <a:xfrm>
            <a:off x="7848600" y="5638800"/>
            <a:ext cx="977900" cy="4841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0000"/>
                </a:solidFill>
                <a:hlinkClick r:id="rId2" action="ppaction://hlinksldjump"/>
              </a:rPr>
              <a:t>назад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0" y="160035"/>
            <a:ext cx="1905000" cy="3409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2009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1396" name="Group 20"/>
          <p:cNvGraphicFramePr>
            <a:graphicFrameLocks noGrp="1"/>
          </p:cNvGraphicFramePr>
          <p:nvPr>
            <p:ph idx="1"/>
          </p:nvPr>
        </p:nvGraphicFramePr>
        <p:xfrm>
          <a:off x="228600" y="671513"/>
          <a:ext cx="8686800" cy="6186487"/>
        </p:xfrm>
        <a:graphic>
          <a:graphicData uri="http://schemas.openxmlformats.org/drawingml/2006/table">
            <a:tbl>
              <a:tblPr/>
              <a:tblGrid>
                <a:gridCol w="2171700"/>
                <a:gridCol w="2171700"/>
                <a:gridCol w="2171700"/>
                <a:gridCol w="2171700"/>
              </a:tblGrid>
              <a:tr h="595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515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(1494) — Себастиан Брант «Корабль дураков».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475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(1534) — первой публикации «Баллад о Робин Гуде».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290 лет (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1719) — Даниэль Дефо «Робинзон Крузо».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190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(1819) — Вальтер Скотт «Айвенго».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190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(1819) — Эрнст Теодор Амадей Гофман «Крошка Цахес по прозванию Циннобер».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185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(1824) — Александр Сергеевич Грибоедов «Горе от ума».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180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(1829) — Антоний Погорельский «Черная курица, или Подземные жители».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175 лет (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1834) — Петр Павлович Ершов «Конек-Горбунок».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175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(1834) — Александр Сергеевич Пушкин «Сказка о золотом петушке».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175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(1834) — Александр Сергеевич Пушкин «Пиковая дама».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170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(1839) — Михаил Юрьевич Лермонтов «Мцыри».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165 лет (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1844) — Александр Дюма «Три мушкетера»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165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(1844) — Ханс Кристиан Андерсен «Снежная королева».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160 лет (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1849) — Ханс Кристиан Андерсен «Оле-Лукойе».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155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(1854) — Иван Сергеевич Тургенев «Муму».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150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(1859) — Иван Александрович Гончаров «Обломов».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150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(1859) — Иван Сергеевич Тургенев «Дворянское гнездо».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150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(1859) — Александр Николаевич Островский «Гроза».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140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(1869) — Виктор Гюго «Человек, который смеется».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140 лет (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1869-1870) — Михаил Евграфович Салтыков-Щедрин «История одного города».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140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(1869) — Жюль Верн «20 000 лье под водой».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130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(1879-1880) — Федор Михайлович Достоевский «Братья Карамазовы».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115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(1894-1895) — Джозеф Редьяр Киплинг «Книга джунглей», «Маугли».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110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(1899) — Антон Павлович Чехов «Дама с собачкой».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90 лет (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1919) — Корней Иванович Чуковский «Крокодил».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85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(1924) — Виталий Валентинович Бианки «Лесные домишки», «Чей нос  лучше?», «Чьи это ноги?», «Кто чем поет?».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85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(1924) — Юрий Карлович Олеша «Три толстяка».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80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(1929) — Корней Иванович Чуковский «Айболит».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Эрих Мария Ремарк «На западном фронте без перемен».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Эрнест Миллер Хемингуэй «Прощай, оружие!».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80 лет (1929) — Самуил Яковлевич Маршак «Усатый-полосатый».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75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(1934) — Памела Трэверс «Мэри Поппинс».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70 лет (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1939) — Леонид Иванович Пантелеев «Ленька Пантелеев».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Рувим Исаевич Фраерман «Дикая собака Динго, или Повесть о первой любви».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Аркадий Петрович Гайдар. «Чук и Гек»,  «Судьба барабанщика».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Павел Петрович Бажов «Малахитовая шкатулка»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Константин Георгиевич Паустовский «Мещерская сторона».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70 лет (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1939) – Александр Мелентьевич Волков «Волшебник изумрудного города».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65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(1944) — Вениамин Александрович Каверин «Два капитана».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65 лет (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1944) — Самуил Яковлевич Маршак «Двенадцать месяцев».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65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(1944) — Муса Мустафиевич Джалиль «Моабитская тетрадь».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60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(1949) — Николай Николаевич Носов «Веселая семейка».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55 лет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(1954) — Николай Николаевич Носов «Приключения Незнайки и его друзей».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55 лет (1954) — Астрид Линдгрен «Мио, мой Мио!».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50 лет (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1959) — Джанни Родари «Джельсомино в стране лжецов».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50 лет (1959) — Константин Михайлович Симонов «Живые и мертвые».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40лет (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1969) — Борис Львович Васильев «А зори здесь тихие».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40 лет (1969) — Юрий Васильевич Бондарев «Горячий снег».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2C24"/>
                          </a:solidFill>
                          <a:effectLst/>
                          <a:latin typeface="Corbel" pitchFamily="34" charset="0"/>
                        </a:rPr>
                        <a:t>35 лет (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1974) — Борис Львович Васильев «В списках не значился».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/>
                      </a:r>
                      <a:b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</a:b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Corbel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4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Выноска со стрелкой влево 4">
            <a:hlinkClick r:id="rId2" action="ppaction://hlinksldjump"/>
          </p:cNvPr>
          <p:cNvSpPr/>
          <p:nvPr/>
        </p:nvSpPr>
        <p:spPr>
          <a:xfrm>
            <a:off x="8382000" y="6172200"/>
            <a:ext cx="533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/>
              <a:t>Интернет-сайты писателей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713788" cy="4968875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ru-RU" sz="2100" smtClean="0">
                <a:hlinkClick r:id="rId2"/>
              </a:rPr>
              <a:t>http://sp.voskres.ru/-</a:t>
            </a:r>
            <a:r>
              <a:rPr lang="ru-RU" sz="2100" smtClean="0"/>
              <a:t> офицальный сайт союза писателей России.</a:t>
            </a:r>
            <a:endParaRPr lang="ru-RU" sz="2100" smtClean="0">
              <a:hlinkClick r:id="rId3"/>
            </a:endParaRPr>
          </a:p>
          <a:p>
            <a:pPr>
              <a:spcBef>
                <a:spcPct val="25000"/>
              </a:spcBef>
            </a:pPr>
            <a:r>
              <a:rPr lang="ru-RU" sz="2100" smtClean="0">
                <a:hlinkClick r:id="rId3"/>
              </a:rPr>
              <a:t>http://www.lukianenko.ru/</a:t>
            </a:r>
            <a:r>
              <a:rPr lang="ru-RU" sz="2100" smtClean="0"/>
              <a:t> - официальный сайт писателя Сергея Лукьяненко.</a:t>
            </a:r>
            <a:endParaRPr lang="ru-RU" sz="2100" u="sng" smtClean="0">
              <a:hlinkClick r:id="rId4"/>
            </a:endParaRPr>
          </a:p>
          <a:p>
            <a:pPr>
              <a:spcBef>
                <a:spcPct val="25000"/>
              </a:spcBef>
            </a:pPr>
            <a:r>
              <a:rPr lang="ru-RU" sz="2100" u="sng" smtClean="0">
                <a:hlinkClick r:id="rId4"/>
              </a:rPr>
              <a:t>http://www.akunin.ru/</a:t>
            </a:r>
            <a:r>
              <a:rPr lang="ru-RU" sz="2100" u="sng" smtClean="0"/>
              <a:t> - </a:t>
            </a:r>
            <a:r>
              <a:rPr lang="ru-RU" sz="2100" smtClean="0"/>
              <a:t>официальный сайт писателя Бориса Акунина</a:t>
            </a:r>
            <a:endParaRPr lang="ru-RU" sz="2100" u="sng" smtClean="0"/>
          </a:p>
          <a:p>
            <a:pPr>
              <a:spcBef>
                <a:spcPct val="25000"/>
              </a:spcBef>
            </a:pPr>
            <a:r>
              <a:rPr lang="ru-RU" sz="2100" u="sng" smtClean="0">
                <a:hlinkClick r:id="rId5"/>
              </a:rPr>
              <a:t>http://www.levtolstoy.ru/</a:t>
            </a:r>
            <a:r>
              <a:rPr lang="ru-RU" sz="2100" u="sng" smtClean="0"/>
              <a:t>  </a:t>
            </a:r>
            <a:r>
              <a:rPr lang="ru-RU" sz="2100" smtClean="0"/>
              <a:t>сайт посвященный творчеству Л.Н.Толстого</a:t>
            </a:r>
            <a:endParaRPr lang="ru-RU" sz="2100" u="sng" smtClean="0">
              <a:hlinkClick r:id="rId6"/>
            </a:endParaRPr>
          </a:p>
          <a:p>
            <a:pPr>
              <a:spcBef>
                <a:spcPct val="25000"/>
              </a:spcBef>
            </a:pPr>
            <a:r>
              <a:rPr lang="ru-RU" sz="2100" u="sng" smtClean="0">
                <a:hlinkClick r:id="rId6"/>
              </a:rPr>
              <a:t>http://www.tolstoymuseum.ru/</a:t>
            </a:r>
            <a:r>
              <a:rPr lang="ru-RU" sz="2100" smtClean="0"/>
              <a:t> государственный музей Л.Н. Толстого</a:t>
            </a:r>
            <a:endParaRPr lang="ru-RU" sz="2100" u="sng" smtClean="0">
              <a:hlinkClick r:id="rId7"/>
            </a:endParaRPr>
          </a:p>
          <a:p>
            <a:pPr>
              <a:spcBef>
                <a:spcPct val="25000"/>
              </a:spcBef>
            </a:pPr>
            <a:r>
              <a:rPr lang="ru-RU" sz="2100" u="sng" smtClean="0">
                <a:hlinkClick r:id="rId7"/>
              </a:rPr>
              <a:t>http://www.museumpushkin.ru/</a:t>
            </a:r>
            <a:r>
              <a:rPr lang="ru-RU" sz="2100" u="sng" smtClean="0"/>
              <a:t> </a:t>
            </a:r>
            <a:r>
              <a:rPr lang="ru-RU" sz="2100" smtClean="0"/>
              <a:t>всероссийский музей А.С.Пушкниа</a:t>
            </a:r>
            <a:endParaRPr lang="ru-RU" sz="2100" smtClean="0">
              <a:hlinkClick r:id="rId8"/>
            </a:endParaRPr>
          </a:p>
          <a:p>
            <a:pPr>
              <a:spcBef>
                <a:spcPct val="25000"/>
              </a:spcBef>
            </a:pPr>
            <a:r>
              <a:rPr lang="ru-RU" sz="2100" smtClean="0">
                <a:hlinkClick r:id="rId8"/>
              </a:rPr>
              <a:t>http://alish.ru/</a:t>
            </a:r>
            <a:r>
              <a:rPr lang="ru-RU" sz="2100" smtClean="0"/>
              <a:t> сайт посвященный творчеству Абдулы Алиша</a:t>
            </a:r>
            <a:endParaRPr lang="ru-RU" sz="2100" smtClean="0">
              <a:hlinkClick r:id="rId9"/>
            </a:endParaRPr>
          </a:p>
          <a:p>
            <a:pPr>
              <a:spcBef>
                <a:spcPct val="25000"/>
              </a:spcBef>
            </a:pPr>
            <a:r>
              <a:rPr lang="ru-RU" sz="2100" smtClean="0">
                <a:hlinkClick r:id="rId9"/>
              </a:rPr>
              <a:t>http://www.tatar.museum.ru/search.asp</a:t>
            </a:r>
            <a:r>
              <a:rPr lang="ru-RU" sz="2100" smtClean="0"/>
              <a:t> музеи Татарстана (Габдула Тукай, Муса Джалиль и пр.)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689600"/>
          </a:xfrm>
          <a:noFill/>
        </p:spPr>
        <p:txBody>
          <a:bodyPr/>
          <a:lstStyle/>
          <a:p>
            <a:r>
              <a:rPr lang="ru-RU" sz="2000" smtClean="0">
                <a:hlinkClick r:id="rId2"/>
              </a:rPr>
              <a:t>http://lib.ru/</a:t>
            </a:r>
            <a:r>
              <a:rPr lang="ru-RU" sz="2000" smtClean="0"/>
              <a:t> - Электронная библиотека Максима Мошкова. </a:t>
            </a:r>
            <a:endParaRPr lang="ru-RU" sz="2000" smtClean="0">
              <a:hlinkClick r:id="rId3"/>
            </a:endParaRPr>
          </a:p>
          <a:p>
            <a:r>
              <a:rPr lang="ru-RU" sz="2000" smtClean="0">
                <a:hlinkClick r:id="rId4"/>
              </a:rPr>
              <a:t>http://www.klassika.ru/</a:t>
            </a:r>
            <a:r>
              <a:rPr lang="ru-RU" sz="2800" smtClean="0"/>
              <a:t> </a:t>
            </a:r>
            <a:r>
              <a:rPr lang="ru-RU" sz="2000" smtClean="0"/>
              <a:t>коллекция произведений классической русской художественной литературы</a:t>
            </a:r>
          </a:p>
          <a:p>
            <a:r>
              <a:rPr lang="ru-RU" sz="2000" smtClean="0">
                <a:hlinkClick r:id="rId5"/>
              </a:rPr>
              <a:t>http://www.knigashop.ru/</a:t>
            </a:r>
            <a:r>
              <a:rPr lang="ru-RU" sz="2000" smtClean="0">
                <a:hlinkClick r:id="rId6"/>
              </a:rPr>
              <a:t> </a:t>
            </a:r>
            <a:r>
              <a:rPr lang="ru-RU" sz="2000" smtClean="0"/>
              <a:t>полная полнотекстовая электронная библиотека.</a:t>
            </a:r>
          </a:p>
          <a:p>
            <a:r>
              <a:rPr lang="ru-RU" sz="2000" smtClean="0">
                <a:hlinkClick r:id="rId3"/>
              </a:rPr>
              <a:t>http://public-library.narod.ru/</a:t>
            </a:r>
            <a:r>
              <a:rPr lang="ru-RU" sz="2000" smtClean="0"/>
              <a:t>  - Публичная электронная библиотека </a:t>
            </a:r>
          </a:p>
          <a:p>
            <a:r>
              <a:rPr lang="ru-RU" sz="2000" smtClean="0">
                <a:hlinkClick r:id="rId7"/>
              </a:rPr>
              <a:t>http://www.elibrary.ru/</a:t>
            </a:r>
            <a:r>
              <a:rPr lang="ru-RU" sz="2000" smtClean="0">
                <a:hlinkClick r:id="rId6"/>
              </a:rPr>
              <a:t>  </a:t>
            </a:r>
            <a:r>
              <a:rPr lang="ru-RU" sz="2000" smtClean="0"/>
              <a:t>электронный ресурс для науки и образования </a:t>
            </a:r>
            <a:endParaRPr lang="ru-RU" sz="2000" smtClean="0">
              <a:hlinkClick r:id="rId6"/>
            </a:endParaRPr>
          </a:p>
          <a:p>
            <a:r>
              <a:rPr lang="ru-RU" sz="2000" smtClean="0">
                <a:hlinkClick r:id="rId6"/>
              </a:rPr>
              <a:t>http://aldebaran.ru/</a:t>
            </a:r>
            <a:r>
              <a:rPr lang="ru-RU" sz="2000" smtClean="0"/>
              <a:t> - Проект Альдебаран - крупнейшая электронная библиотека on-line. </a:t>
            </a:r>
            <a:endParaRPr lang="ru-RU" sz="2000" smtClean="0">
              <a:hlinkClick r:id="rId8"/>
            </a:endParaRPr>
          </a:p>
          <a:p>
            <a:r>
              <a:rPr lang="ru-RU" sz="2000" smtClean="0">
                <a:hlinkClick r:id="rId8"/>
              </a:rPr>
              <a:t>http://orel.rsl.ru/</a:t>
            </a:r>
            <a:r>
              <a:rPr lang="ru-RU" sz="2000" smtClean="0"/>
              <a:t> - Открытая русская электронная библиотека </a:t>
            </a:r>
          </a:p>
          <a:p>
            <a:r>
              <a:rPr lang="ru-RU" sz="2000" smtClean="0">
                <a:hlinkClick r:id="rId9"/>
              </a:rPr>
              <a:t>http://www.kitap.net.ru/</a:t>
            </a:r>
            <a:r>
              <a:rPr lang="ru-RU" sz="2400" smtClean="0"/>
              <a:t> </a:t>
            </a:r>
            <a:r>
              <a:rPr lang="ru-RU" sz="2000" smtClean="0"/>
              <a:t>Татарская электронная библиотека</a:t>
            </a:r>
            <a:endParaRPr lang="ru-RU" sz="2000" smtClean="0">
              <a:hlinkClick r:id="rId10"/>
            </a:endParaRPr>
          </a:p>
          <a:p>
            <a:r>
              <a:rPr lang="ru-RU" sz="2000" smtClean="0">
                <a:hlinkClick r:id="rId10"/>
              </a:rPr>
              <a:t>http://www.litportal.ru/</a:t>
            </a:r>
            <a:r>
              <a:rPr lang="ru-RU" sz="2400" smtClean="0"/>
              <a:t> - </a:t>
            </a:r>
            <a:r>
              <a:rPr lang="ru-RU" sz="2000" smtClean="0"/>
              <a:t>Литературный сетевой портал. </a:t>
            </a:r>
            <a:endParaRPr lang="ru-RU" sz="2000" smtClean="0">
              <a:hlinkClick r:id="rId11"/>
            </a:endParaRPr>
          </a:p>
          <a:p>
            <a:r>
              <a:rPr lang="ru-RU" sz="2000" smtClean="0">
                <a:hlinkClick r:id="rId11"/>
              </a:rPr>
              <a:t>http://bookz.ru/</a:t>
            </a:r>
            <a:r>
              <a:rPr lang="ru-RU" sz="2400" smtClean="0"/>
              <a:t> </a:t>
            </a:r>
            <a:r>
              <a:rPr lang="ru-RU" sz="2000" smtClean="0"/>
              <a:t>Электронная библиотека.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ru-RU" sz="2400" u="sng" smtClean="0">
                <a:hlinkClick r:id="rId2"/>
              </a:rPr>
              <a:t>http://www.nlr.ru/</a:t>
            </a:r>
            <a:r>
              <a:rPr lang="ru-RU" sz="2400" smtClean="0"/>
              <a:t> - Российская национальная библиотека, г. С-Петербург, </a:t>
            </a:r>
            <a:endParaRPr lang="ru-RU" sz="2400" smtClean="0">
              <a:hlinkClick r:id="rId3"/>
            </a:endParaRPr>
          </a:p>
          <a:p>
            <a:pPr>
              <a:lnSpc>
                <a:spcPct val="115000"/>
              </a:lnSpc>
            </a:pPr>
            <a:r>
              <a:rPr lang="ru-RU" sz="2400" smtClean="0">
                <a:hlinkClick r:id="rId3"/>
              </a:rPr>
              <a:t>http://www.gpntb.ru/</a:t>
            </a:r>
            <a:r>
              <a:rPr lang="ru-RU" sz="2400" smtClean="0"/>
              <a:t> - Государственная публичная научно-техническая библиотека России</a:t>
            </a:r>
            <a:endParaRPr lang="ru-RU" sz="2400" u="sng" smtClean="0">
              <a:hlinkClick r:id="rId4"/>
            </a:endParaRPr>
          </a:p>
          <a:p>
            <a:pPr>
              <a:lnSpc>
                <a:spcPct val="115000"/>
              </a:lnSpc>
            </a:pPr>
            <a:r>
              <a:rPr lang="ru-RU" sz="2400" u="sng" smtClean="0">
                <a:hlinkClick r:id="rId4"/>
              </a:rPr>
              <a:t>http://www.rsl.ru/</a:t>
            </a:r>
            <a:r>
              <a:rPr lang="ru-RU" sz="2400" smtClean="0"/>
              <a:t>  - Государственная российская библиотека  </a:t>
            </a:r>
            <a:endParaRPr lang="ru-RU" sz="2400" smtClean="0">
              <a:hlinkClick r:id="rId5"/>
            </a:endParaRPr>
          </a:p>
          <a:p>
            <a:pPr>
              <a:lnSpc>
                <a:spcPct val="115000"/>
              </a:lnSpc>
            </a:pPr>
            <a:r>
              <a:rPr lang="ru-RU" sz="2400" smtClean="0">
                <a:hlinkClick r:id="rId5"/>
              </a:rPr>
              <a:t>http://www.turgenev.ru/ - </a:t>
            </a:r>
            <a:r>
              <a:rPr lang="ru-RU" sz="2400" smtClean="0"/>
              <a:t>Библиотека-читальня им. И. С. Тургенева.</a:t>
            </a:r>
            <a:endParaRPr lang="ru-RU" sz="2400" smtClean="0">
              <a:hlinkClick r:id="rId6"/>
            </a:endParaRPr>
          </a:p>
          <a:p>
            <a:pPr>
              <a:lnSpc>
                <a:spcPct val="115000"/>
              </a:lnSpc>
            </a:pPr>
            <a:r>
              <a:rPr lang="ru-RU" sz="2400" smtClean="0">
                <a:hlinkClick r:id="rId6"/>
              </a:rPr>
              <a:t>http://www.libfl.ru/</a:t>
            </a:r>
            <a:r>
              <a:rPr lang="ru-RU" sz="2400" smtClean="0"/>
              <a:t> - Всероссийская государственная библиотека иностранной литературы им. М.И. Рудомино (ВГБИЛ).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121400"/>
          </a:xfrm>
          <a:noFill/>
        </p:spPr>
        <p:txBody>
          <a:bodyPr/>
          <a:lstStyle/>
          <a:p>
            <a:r>
              <a:rPr lang="ru-RU" sz="2400" smtClean="0">
                <a:hlinkClick r:id="rId2"/>
              </a:rPr>
              <a:t>http://www.gnpbu.ru/</a:t>
            </a:r>
            <a:r>
              <a:rPr lang="ru-RU" sz="2400" smtClean="0"/>
              <a:t> (новый сайт </a:t>
            </a:r>
            <a:r>
              <a:rPr lang="ru-RU" sz="2400" smtClean="0">
                <a:hlinkClick r:id="rId3"/>
              </a:rPr>
              <a:t>http://new.gnpbu.ru/</a:t>
            </a:r>
            <a:r>
              <a:rPr lang="ru-RU" sz="2400" smtClean="0"/>
              <a:t> ) Государственная научная педагогическая библиотека им. К.Д.Ушинского.</a:t>
            </a:r>
            <a:endParaRPr lang="ru-RU" sz="2400" smtClean="0">
              <a:hlinkClick r:id="rId4"/>
            </a:endParaRPr>
          </a:p>
          <a:p>
            <a:r>
              <a:rPr lang="ru-RU" sz="2400" smtClean="0">
                <a:hlinkClick r:id="rId4"/>
              </a:rPr>
              <a:t>http://www.shpl.ru/</a:t>
            </a:r>
            <a:r>
              <a:rPr lang="ru-RU" sz="2400" smtClean="0"/>
              <a:t> Государственная публичная историческая библиотека.</a:t>
            </a:r>
            <a:endParaRPr lang="ru-RU" sz="2400" smtClean="0">
              <a:hlinkClick r:id="rId5"/>
            </a:endParaRPr>
          </a:p>
          <a:p>
            <a:r>
              <a:rPr lang="ru-RU" sz="2400" smtClean="0">
                <a:hlinkClick r:id="rId5"/>
              </a:rPr>
              <a:t>http://www.liart.ru/</a:t>
            </a:r>
            <a:r>
              <a:rPr lang="ru-RU" sz="2400" smtClean="0"/>
              <a:t> -Российская Государственная библиотека по искусству.</a:t>
            </a:r>
            <a:endParaRPr lang="ru-RU" sz="2400" smtClean="0">
              <a:hlinkClick r:id="rId6"/>
            </a:endParaRPr>
          </a:p>
          <a:p>
            <a:r>
              <a:rPr lang="ru-RU" sz="2400" smtClean="0">
                <a:hlinkClick r:id="rId6"/>
              </a:rPr>
              <a:t>http://www.nbmgu.ru/</a:t>
            </a:r>
            <a:r>
              <a:rPr lang="ru-RU" sz="2400" smtClean="0"/>
              <a:t> - Научная библиотека Московского Государственного Университета им. М.В.Ломоносова.</a:t>
            </a:r>
            <a:endParaRPr lang="ru-RU" sz="2400" smtClean="0">
              <a:hlinkClick r:id="rId7"/>
            </a:endParaRPr>
          </a:p>
          <a:p>
            <a:r>
              <a:rPr lang="ru-RU" sz="2400" smtClean="0">
                <a:hlinkClick r:id="rId7"/>
              </a:rPr>
              <a:t>http://www.rasl.ru/</a:t>
            </a:r>
            <a:r>
              <a:rPr lang="ru-RU" sz="2400" smtClean="0"/>
              <a:t> - библиотека Академии наук.</a:t>
            </a:r>
            <a:endParaRPr lang="ru-RU" sz="2400" smtClean="0">
              <a:hlinkClick r:id="rId8"/>
            </a:endParaRPr>
          </a:p>
          <a:p>
            <a:r>
              <a:rPr lang="ru-RU" sz="2400" smtClean="0">
                <a:hlinkClick r:id="rId8"/>
              </a:rPr>
              <a:t>http://www.kitaphane.ru/</a:t>
            </a:r>
            <a:r>
              <a:rPr lang="ru-RU" sz="2400" smtClean="0"/>
              <a:t>  Национальная библиотека Республики Татарстан (НБ РТ)</a:t>
            </a:r>
            <a:endParaRPr lang="ru-RU" sz="2400" smtClean="0">
              <a:hlinkClick r:id="rId9"/>
            </a:endParaRPr>
          </a:p>
          <a:p>
            <a:r>
              <a:rPr lang="ru-RU" sz="2400" smtClean="0">
                <a:hlinkClick r:id="rId9"/>
              </a:rPr>
              <a:t>http://www.ryltat.ru/</a:t>
            </a:r>
            <a:r>
              <a:rPr lang="ru-RU" sz="2400" smtClean="0"/>
              <a:t> Республиканская юношеская библиотека Республики Татарстан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457200"/>
            <a:ext cx="4724400" cy="762000"/>
          </a:xfrm>
        </p:spPr>
        <p:txBody>
          <a:bodyPr/>
          <a:lstStyle/>
          <a:p>
            <a:pPr algn="ctr">
              <a:defRPr/>
            </a:pPr>
            <a:r>
              <a:rPr lang="ru-RU" sz="1200" b="1" dirty="0" smtClean="0">
                <a:latin typeface="Comic Sans MS" pitchFamily="66" charset="0"/>
              </a:rPr>
              <a:t>Пособие составлено по материалам:</a:t>
            </a:r>
            <a:endParaRPr lang="ru-RU" sz="1200" b="1" dirty="0">
              <a:latin typeface="Comic Sans MS" pitchFamily="66" charset="0"/>
            </a:endParaRPr>
          </a:p>
        </p:txBody>
      </p:sp>
      <p:sp>
        <p:nvSpPr>
          <p:cNvPr id="106499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7924800" cy="1646237"/>
          </a:xfrm>
        </p:spPr>
        <p:txBody>
          <a:bodyPr/>
          <a:lstStyle/>
          <a:p>
            <a:r>
              <a:rPr lang="ru-RU" sz="1400" smtClean="0">
                <a:latin typeface="Comic Sans MS" pitchFamily="66" charset="0"/>
              </a:rPr>
              <a:t>Тверского центра книги и чтения</a:t>
            </a:r>
          </a:p>
          <a:p>
            <a:endParaRPr lang="ru-RU" sz="1400" smtClean="0">
              <a:latin typeface="Comic Sans MS" pitchFamily="66" charset="0"/>
            </a:endParaRPr>
          </a:p>
          <a:p>
            <a:r>
              <a:rPr lang="ru-RU" sz="1400" smtClean="0">
                <a:latin typeface="Comic Sans MS" pitchFamily="66" charset="0"/>
              </a:rPr>
              <a:t>Рло</a:t>
            </a:r>
          </a:p>
          <a:p>
            <a:endParaRPr lang="ru-RU" sz="14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1127</TotalTime>
  <Words>12075</Words>
  <Application>Microsoft PowerPoint</Application>
  <PresentationFormat>Экран (4:3)</PresentationFormat>
  <Paragraphs>1848</Paragraphs>
  <Slides>95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95</vt:i4>
      </vt:variant>
    </vt:vector>
  </HeadingPairs>
  <TitlesOfParts>
    <vt:vector size="105" baseType="lpstr">
      <vt:lpstr>Arial</vt:lpstr>
      <vt:lpstr>Gill Sans MT</vt:lpstr>
      <vt:lpstr>Wingdings 2</vt:lpstr>
      <vt:lpstr>Calibri</vt:lpstr>
      <vt:lpstr>Bookman Old Style</vt:lpstr>
      <vt:lpstr>Corbel</vt:lpstr>
      <vt:lpstr>Times New Roman</vt:lpstr>
      <vt:lpstr>Century Gothic</vt:lpstr>
      <vt:lpstr>Comic Sans MS</vt:lpstr>
      <vt:lpstr>Трек</vt:lpstr>
      <vt:lpstr>Слайд 1</vt:lpstr>
      <vt:lpstr>Слайд 2</vt:lpstr>
      <vt:lpstr>Слайд 3</vt:lpstr>
      <vt:lpstr>00-05</vt:lpstr>
      <vt:lpstr>январь</vt:lpstr>
      <vt:lpstr>февраль</vt:lpstr>
      <vt:lpstr>март</vt:lpstr>
      <vt:lpstr>Апрель </vt:lpstr>
      <vt:lpstr>май</vt:lpstr>
      <vt:lpstr>июнь</vt:lpstr>
      <vt:lpstr>Июль </vt:lpstr>
      <vt:lpstr>Август </vt:lpstr>
      <vt:lpstr>Сентябрь </vt:lpstr>
      <vt:lpstr>Октябрь </vt:lpstr>
      <vt:lpstr>ноябрь</vt:lpstr>
      <vt:lpstr>декабрь</vt:lpstr>
      <vt:lpstr>01-06</vt:lpstr>
      <vt:lpstr>Январь </vt:lpstr>
      <vt:lpstr>февраль</vt:lpstr>
      <vt:lpstr>март</vt:lpstr>
      <vt:lpstr>апрель</vt:lpstr>
      <vt:lpstr>май</vt:lpstr>
      <vt:lpstr>июнь</vt:lpstr>
      <vt:lpstr>июль</vt:lpstr>
      <vt:lpstr>август</vt:lpstr>
      <vt:lpstr>сентябрь</vt:lpstr>
      <vt:lpstr>октябрь</vt:lpstr>
      <vt:lpstr>ноябрь</vt:lpstr>
      <vt:lpstr>декабрь</vt:lpstr>
      <vt:lpstr>02-07</vt:lpstr>
      <vt:lpstr>Январь </vt:lpstr>
      <vt:lpstr>февраль</vt:lpstr>
      <vt:lpstr>март</vt:lpstr>
      <vt:lpstr>апрель</vt:lpstr>
      <vt:lpstr>май</vt:lpstr>
      <vt:lpstr>июнь</vt:lpstr>
      <vt:lpstr>июль</vt:lpstr>
      <vt:lpstr>август</vt:lpstr>
      <vt:lpstr>сентябрь</vt:lpstr>
      <vt:lpstr>октябрь</vt:lpstr>
      <vt:lpstr>ноябрь</vt:lpstr>
      <vt:lpstr>декабрь</vt:lpstr>
      <vt:lpstr>03-08</vt:lpstr>
      <vt:lpstr>Январь </vt:lpstr>
      <vt:lpstr>февраль</vt:lpstr>
      <vt:lpstr>март</vt:lpstr>
      <vt:lpstr>апрель</vt:lpstr>
      <vt:lpstr>май</vt:lpstr>
      <vt:lpstr>июнь</vt:lpstr>
      <vt:lpstr>июль</vt:lpstr>
      <vt:lpstr>август</vt:lpstr>
      <vt:lpstr>сентябрь</vt:lpstr>
      <vt:lpstr>октябрь</vt:lpstr>
      <vt:lpstr>ноябрь</vt:lpstr>
      <vt:lpstr>декабрь</vt:lpstr>
      <vt:lpstr>04-09</vt:lpstr>
      <vt:lpstr>Январь </vt:lpstr>
      <vt:lpstr>февраль</vt:lpstr>
      <vt:lpstr>март</vt:lpstr>
      <vt:lpstr>апрель</vt:lpstr>
      <vt:lpstr>май</vt:lpstr>
      <vt:lpstr>июнь</vt:lpstr>
      <vt:lpstr>июль</vt:lpstr>
      <vt:lpstr>август</vt:lpstr>
      <vt:lpstr>сентябрь</vt:lpstr>
      <vt:lpstr>октябрь</vt:lpstr>
      <vt:lpstr>ноябрь</vt:lpstr>
      <vt:lpstr>декабрь</vt:lpstr>
      <vt:lpstr>Роберт Бернс шотландский поэт  25 января 1759   </vt:lpstr>
      <vt:lpstr>Павел Петрович Бажов русский писатель, сказочник 27 января 1879</vt:lpstr>
      <vt:lpstr> Виталий Валентинович Бианки   русский писатель  11 февраля 1894 </vt:lpstr>
      <vt:lpstr>Крылов Иван Андреевич  русский поэт, переводчик, писатель, баснописец, журналист  13 февраля 1769  </vt:lpstr>
      <vt:lpstr>Эрих Кёстнер  немецкий писатель лауреат Международной премии им. Х.К. Андерсена  23 февраля 1899  </vt:lpstr>
      <vt:lpstr>Юрий Карлович Олеша  русский писатель  3 марта 1899 </vt:lpstr>
      <vt:lpstr>Юрий Васильевич Бондарев  русский писатель  15 марта 1924  </vt:lpstr>
      <vt:lpstr>Александр Романович Беляев  русский писатель  16 марта 1884 </vt:lpstr>
      <vt:lpstr>Гоголь Николай Васильевич  великий русский писатель 1 апреля 1809  По решению ЮНЕСКО 2009 год объявлен годом Гоголя. </vt:lpstr>
      <vt:lpstr>Фенимор Купер   американский писатель 15 сентября 1789 </vt:lpstr>
      <vt:lpstr>Аркадий Петрович Гайдар (Голиков)   русский писатель  22 января 1904 </vt:lpstr>
      <vt:lpstr>Книги-юбиляры</vt:lpstr>
      <vt:lpstr>2003-2008</vt:lpstr>
      <vt:lpstr>2003-2008</vt:lpstr>
      <vt:lpstr>2004-2009</vt:lpstr>
      <vt:lpstr>2005-2010</vt:lpstr>
      <vt:lpstr>2006-2011</vt:lpstr>
      <vt:lpstr>2007-2012</vt:lpstr>
      <vt:lpstr>2007-2012</vt:lpstr>
      <vt:lpstr> 2008 </vt:lpstr>
      <vt:lpstr>2008</vt:lpstr>
      <vt:lpstr>2009</vt:lpstr>
      <vt:lpstr>Интернет-сайты писателей </vt:lpstr>
      <vt:lpstr>Слайд 92</vt:lpstr>
      <vt:lpstr>Слайд 93</vt:lpstr>
      <vt:lpstr>Слайд 94</vt:lpstr>
      <vt:lpstr>Пособие составлено по материалам: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TMD User</cp:lastModifiedBy>
  <cp:revision>129</cp:revision>
  <cp:lastPrinted>1601-01-01T00:00:00Z</cp:lastPrinted>
  <dcterms:created xsi:type="dcterms:W3CDTF">1601-01-01T00:00:00Z</dcterms:created>
  <dcterms:modified xsi:type="dcterms:W3CDTF">2010-03-28T06:53:48Z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